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10"/>
  </p:notesMasterIdLst>
  <p:sldIdLst>
    <p:sldId id="258" r:id="rId2"/>
    <p:sldId id="269" r:id="rId3"/>
    <p:sldId id="267" r:id="rId4"/>
    <p:sldId id="268" r:id="rId5"/>
    <p:sldId id="261" r:id="rId6"/>
    <p:sldId id="265" r:id="rId7"/>
    <p:sldId id="266" r:id="rId8"/>
    <p:sldId id="264" r:id="rId9"/>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24">
          <p15:clr>
            <a:srgbClr val="A4A3A4"/>
          </p15:clr>
        </p15:guide>
        <p15:guide id="2" pos="230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a:srgbClr val="010101"/>
    <a:srgbClr val="66FFFF"/>
    <a:srgbClr val="008000"/>
    <a:srgbClr val="FFCC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37332" autoAdjust="0"/>
  </p:normalViewPr>
  <p:slideViewPr>
    <p:cSldViewPr>
      <p:cViewPr varScale="1">
        <p:scale>
          <a:sx n="44" d="100"/>
          <a:sy n="44" d="100"/>
        </p:scale>
        <p:origin x="2928" y="30"/>
      </p:cViewPr>
      <p:guideLst>
        <p:guide orient="horz" pos="2160"/>
        <p:guide pos="2880"/>
      </p:guideLst>
    </p:cSldViewPr>
  </p:slideViewPr>
  <p:notesTextViewPr>
    <p:cViewPr>
      <p:scale>
        <a:sx n="100" d="100"/>
        <a:sy n="100" d="100"/>
      </p:scale>
      <p:origin x="0" y="0"/>
    </p:cViewPr>
  </p:notesTextViewPr>
  <p:notesViewPr>
    <p:cSldViewPr>
      <p:cViewPr varScale="1">
        <p:scale>
          <a:sx n="92" d="100"/>
          <a:sy n="92" d="100"/>
        </p:scale>
        <p:origin x="-3732" y="-120"/>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3908DC4E-1477-47A0-94B1-C648C38EFD57}" type="datetimeFigureOut">
              <a:rPr lang="en-US" smtClean="0"/>
              <a:pPr/>
              <a:t>10/23/2017</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78111B93-516E-47EB-9875-D93C484B065C}" type="slidenum">
              <a:rPr lang="en-US" smtClean="0"/>
              <a:pPr/>
              <a:t>‹#›</a:t>
            </a:fld>
            <a:endParaRPr lang="en-US"/>
          </a:p>
        </p:txBody>
      </p:sp>
    </p:spTree>
    <p:extLst>
      <p:ext uri="{BB962C8B-B14F-4D97-AF65-F5344CB8AC3E}">
        <p14:creationId xmlns:p14="http://schemas.microsoft.com/office/powerpoint/2010/main" val="23609775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a:p>
            <a:r>
              <a:rPr lang="en-US" dirty="0" smtClean="0"/>
              <a:t>Speakers notes:</a:t>
            </a:r>
          </a:p>
          <a:p>
            <a:r>
              <a:rPr lang="en-US" dirty="0" smtClean="0"/>
              <a:t>Welcome to FLC </a:t>
            </a:r>
          </a:p>
          <a:p>
            <a:r>
              <a:rPr lang="en-US" dirty="0" smtClean="0"/>
              <a:t>Appreciate the opportunity to connect with our members</a:t>
            </a:r>
          </a:p>
          <a:p>
            <a:endParaRPr lang="en-US" dirty="0" smtClean="0"/>
          </a:p>
          <a:p>
            <a:endParaRPr lang="en-US" dirty="0" smtClean="0"/>
          </a:p>
          <a:p>
            <a:endParaRPr lang="en-US" dirty="0" smtClean="0"/>
          </a:p>
          <a:p>
            <a:endParaRPr lang="en-US" dirty="0" smtClean="0"/>
          </a:p>
          <a:p>
            <a:r>
              <a:rPr lang="en-US" dirty="0" smtClean="0"/>
              <a:t>Who </a:t>
            </a:r>
            <a:r>
              <a:rPr lang="en-US" dirty="0"/>
              <a:t>is on the Board Committees?</a:t>
            </a:r>
          </a:p>
          <a:p>
            <a:endParaRPr lang="en-US" dirty="0"/>
          </a:p>
          <a:p>
            <a:r>
              <a:rPr lang="en-US" dirty="0"/>
              <a:t>What are the Committees working on over the next few months?</a:t>
            </a:r>
          </a:p>
          <a:p>
            <a:endParaRPr lang="en-US" dirty="0"/>
          </a:p>
          <a:p>
            <a:r>
              <a:rPr lang="en-US" dirty="0"/>
              <a:t>How does what we do impact  you and your Clubs?</a:t>
            </a:r>
          </a:p>
        </p:txBody>
      </p:sp>
      <p:sp>
        <p:nvSpPr>
          <p:cNvPr id="4" name="Slide Number Placeholder 3"/>
          <p:cNvSpPr>
            <a:spLocks noGrp="1"/>
          </p:cNvSpPr>
          <p:nvPr>
            <p:ph type="sldNum" sz="quarter" idx="10"/>
          </p:nvPr>
        </p:nvSpPr>
        <p:spPr/>
        <p:txBody>
          <a:bodyPr/>
          <a:lstStyle/>
          <a:p>
            <a:fld id="{DB60A840-8332-40F1-9B1C-DAC1AE86565A}" type="slidenum">
              <a:rPr lang="en-US" smtClean="0"/>
              <a:pPr/>
              <a:t>1</a:t>
            </a:fld>
            <a:endParaRPr lang="en-US" dirty="0"/>
          </a:p>
        </p:txBody>
      </p:sp>
    </p:spTree>
    <p:extLst>
      <p:ext uri="{BB962C8B-B14F-4D97-AF65-F5344CB8AC3E}">
        <p14:creationId xmlns:p14="http://schemas.microsoft.com/office/powerpoint/2010/main" val="40085999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10000"/>
          </a:bodyPr>
          <a:lstStyle/>
          <a:p>
            <a:r>
              <a:rPr lang="en-CA" sz="1300" dirty="0" smtClean="0"/>
              <a:t>Speakers notes:</a:t>
            </a:r>
            <a:endParaRPr lang="en-US" sz="1300" dirty="0" smtClean="0"/>
          </a:p>
          <a:p>
            <a:r>
              <a:rPr lang="en-CA" sz="1300" dirty="0" smtClean="0"/>
              <a:t>Your National Board is made up of National Directors as well as the PNP, NP, and NVP</a:t>
            </a:r>
          </a:p>
          <a:p>
            <a:endParaRPr lang="en-CA" sz="1300" dirty="0" smtClean="0"/>
          </a:p>
          <a:p>
            <a:r>
              <a:rPr lang="en-CA" sz="1300" dirty="0" smtClean="0"/>
              <a:t>The bulk of the work of the Board is done by Board Committees, each with it’s own terms of reference and priorities to advance the Association by meeting the objectives of the Strategic Plan. Each committee impacts the others and in turn, allows the Board to complete its responsibilities.</a:t>
            </a:r>
          </a:p>
          <a:p>
            <a:endParaRPr lang="en-CA" sz="1300" dirty="0" smtClean="0"/>
          </a:p>
          <a:p>
            <a:pPr marL="241653" indent="-241653">
              <a:buAutoNum type="arabicPeriod"/>
            </a:pPr>
            <a:r>
              <a:rPr lang="en-CA" sz="1300" dirty="0" smtClean="0"/>
              <a:t>Human Resources – Chaired by PNP James, with members NP Terri, and NVP Erin</a:t>
            </a:r>
          </a:p>
          <a:p>
            <a:pPr>
              <a:buFont typeface="Arial" pitchFamily="34" charset="0"/>
              <a:buChar char="•"/>
            </a:pPr>
            <a:r>
              <a:rPr lang="en-US" sz="1300" dirty="0" smtClean="0"/>
              <a:t>Review of Executive Director</a:t>
            </a:r>
          </a:p>
          <a:p>
            <a:pPr>
              <a:buFont typeface="Arial" pitchFamily="34" charset="0"/>
              <a:buChar char="•"/>
            </a:pPr>
            <a:r>
              <a:rPr lang="en-US" sz="1300" dirty="0" smtClean="0"/>
              <a:t>Facilitate qualification and interview process for National Director Applications</a:t>
            </a:r>
            <a:endParaRPr lang="en-US" sz="1300" dirty="0" smtClean="0">
              <a:solidFill>
                <a:srgbClr val="FF0000"/>
              </a:solidFill>
            </a:endParaRPr>
          </a:p>
          <a:p>
            <a:endParaRPr lang="en-CA" sz="1300" dirty="0" smtClean="0"/>
          </a:p>
          <a:p>
            <a:r>
              <a:rPr lang="en-US" dirty="0" smtClean="0"/>
              <a:t>2. Succession &amp; Planning</a:t>
            </a:r>
            <a:r>
              <a:rPr lang="en-US" baseline="0" dirty="0" smtClean="0"/>
              <a:t> – Chaired by ND Lesley Hanishewsky, NVP Erin Thomson, ND LeAnne Christiansen</a:t>
            </a:r>
          </a:p>
          <a:p>
            <a:pPr>
              <a:buFont typeface="Arial" pitchFamily="34" charset="0"/>
              <a:buChar char="•"/>
            </a:pPr>
            <a:r>
              <a:rPr lang="en-US" baseline="0" dirty="0" smtClean="0"/>
              <a:t>Review National Director Process</a:t>
            </a:r>
          </a:p>
          <a:p>
            <a:pPr>
              <a:buFont typeface="Arial" pitchFamily="34" charset="0"/>
              <a:buChar char="•"/>
            </a:pPr>
            <a:endParaRPr lang="en-US" baseline="0" dirty="0" smtClean="0"/>
          </a:p>
          <a:p>
            <a:pPr>
              <a:buFont typeface="Arial" pitchFamily="34" charset="0"/>
              <a:buNone/>
            </a:pPr>
            <a:r>
              <a:rPr lang="en-US" baseline="0" dirty="0" smtClean="0"/>
              <a:t>3. Communications Committee – Chaired by NVP Erin Thomson, ND Brenda Dineen, ND Amanda Naughton-Gale, ND Darrell Cooper</a:t>
            </a:r>
          </a:p>
          <a:p>
            <a:pPr>
              <a:buFont typeface="Arial" pitchFamily="34" charset="0"/>
              <a:buChar char="•"/>
            </a:pPr>
            <a:r>
              <a:rPr lang="en-US" baseline="0" dirty="0" smtClean="0"/>
              <a:t>Two way communications between the National Board and the members of Kin Canada</a:t>
            </a:r>
          </a:p>
          <a:p>
            <a:pPr>
              <a:buFont typeface="Arial" pitchFamily="34" charset="0"/>
              <a:buChar char="•"/>
            </a:pPr>
            <a:endParaRPr lang="en-US" baseline="0" dirty="0" smtClean="0"/>
          </a:p>
          <a:p>
            <a:pPr>
              <a:buFont typeface="Arial" pitchFamily="34" charset="0"/>
              <a:buNone/>
            </a:pPr>
            <a:r>
              <a:rPr lang="en-US" baseline="0" dirty="0" smtClean="0"/>
              <a:t>4. Education &amp; Board Evaluation– Chaired by ND Jennifer Burry, ND Lesley Hanishewsky, ND Brenda Dineen, ND Amanda Naughton-Gale, ND Darrell Cooper</a:t>
            </a:r>
          </a:p>
          <a:p>
            <a:pPr>
              <a:buFont typeface="Arial" pitchFamily="34" charset="0"/>
              <a:buChar char="•"/>
            </a:pPr>
            <a:r>
              <a:rPr lang="en-US" baseline="0" dirty="0" smtClean="0"/>
              <a:t>Board and Director evaluation to direct development and enhance proficiency to ensure effectiveness</a:t>
            </a:r>
          </a:p>
          <a:p>
            <a:pPr>
              <a:buFont typeface="Arial" pitchFamily="34" charset="0"/>
              <a:buNone/>
            </a:pPr>
            <a:endParaRPr lang="en-US" baseline="0" dirty="0" smtClean="0"/>
          </a:p>
          <a:p>
            <a:pPr>
              <a:buFont typeface="Arial" pitchFamily="34" charset="0"/>
              <a:buNone/>
            </a:pPr>
            <a:r>
              <a:rPr lang="en-US" baseline="0" dirty="0" smtClean="0"/>
              <a:t>5. Governance &amp; Policy Committee – Chaired by </a:t>
            </a:r>
            <a:r>
              <a:rPr lang="en-US" sz="1300" dirty="0" smtClean="0"/>
              <a:t>ND Mitch Freemen, </a:t>
            </a:r>
            <a:r>
              <a:rPr lang="en-US" b="0" dirty="0" smtClean="0"/>
              <a:t> </a:t>
            </a:r>
            <a:r>
              <a:rPr lang="en-US" sz="1300" dirty="0" smtClean="0"/>
              <a:t>ND Amanda Naughton-Gale, </a:t>
            </a:r>
            <a:r>
              <a:rPr lang="en-US" dirty="0" smtClean="0"/>
              <a:t> </a:t>
            </a:r>
            <a:r>
              <a:rPr lang="en-US" sz="1300" dirty="0" smtClean="0"/>
              <a:t>ND Jenn Burry, </a:t>
            </a:r>
            <a:r>
              <a:rPr lang="en-US" dirty="0" smtClean="0"/>
              <a:t> </a:t>
            </a:r>
            <a:r>
              <a:rPr lang="en-US" sz="1300" dirty="0" smtClean="0"/>
              <a:t>ND LeAnne</a:t>
            </a:r>
            <a:r>
              <a:rPr lang="en-US" dirty="0" smtClean="0"/>
              <a:t> </a:t>
            </a:r>
            <a:r>
              <a:rPr lang="en-US" sz="1300" dirty="0" smtClean="0"/>
              <a:t>Christiansen, and PNP James </a:t>
            </a:r>
            <a:r>
              <a:rPr lang="en-US" sz="1300" dirty="0" err="1" smtClean="0"/>
              <a:t>Doerr</a:t>
            </a:r>
            <a:r>
              <a:rPr lang="en-US" sz="1300" dirty="0" smtClean="0"/>
              <a:t>. </a:t>
            </a:r>
          </a:p>
          <a:p>
            <a:pPr>
              <a:buFont typeface="Arial" pitchFamily="34" charset="0"/>
              <a:buNone/>
            </a:pPr>
            <a:r>
              <a:rPr lang="en-US" sz="1300" dirty="0" smtClean="0"/>
              <a:t> 	</a:t>
            </a:r>
          </a:p>
          <a:p>
            <a:pPr>
              <a:buFont typeface="Arial" pitchFamily="34" charset="0"/>
              <a:buNone/>
            </a:pPr>
            <a:r>
              <a:rPr lang="en-US" sz="1300" dirty="0" smtClean="0"/>
              <a:t>5b. Elections are a sub-committee within Policy and Governance- Chaired by ND Mitch, ND Amanda</a:t>
            </a:r>
            <a:r>
              <a:rPr lang="en-US" dirty="0" smtClean="0"/>
              <a:t> </a:t>
            </a:r>
          </a:p>
          <a:p>
            <a:pPr>
              <a:buFont typeface="Arial" pitchFamily="34" charset="0"/>
              <a:buChar char="•"/>
            </a:pPr>
            <a:r>
              <a:rPr lang="en-US" baseline="0" dirty="0" smtClean="0"/>
              <a:t>Protective responsibility for the Association through policies that guide Kin Canada</a:t>
            </a:r>
          </a:p>
          <a:p>
            <a:endParaRPr lang="en-US" dirty="0"/>
          </a:p>
        </p:txBody>
      </p:sp>
      <p:sp>
        <p:nvSpPr>
          <p:cNvPr id="4" name="Slide Number Placeholder 3"/>
          <p:cNvSpPr>
            <a:spLocks noGrp="1"/>
          </p:cNvSpPr>
          <p:nvPr>
            <p:ph type="sldNum" sz="quarter" idx="10"/>
          </p:nvPr>
        </p:nvSpPr>
        <p:spPr/>
        <p:txBody>
          <a:bodyPr/>
          <a:lstStyle/>
          <a:p>
            <a:fld id="{78111B93-516E-47EB-9875-D93C484B065C}" type="slidenum">
              <a:rPr lang="en-US" smtClean="0"/>
              <a:pPr/>
              <a:t>2</a:t>
            </a:fld>
            <a:endParaRPr lang="en-US"/>
          </a:p>
        </p:txBody>
      </p:sp>
    </p:spTree>
    <p:extLst>
      <p:ext uri="{BB962C8B-B14F-4D97-AF65-F5344CB8AC3E}">
        <p14:creationId xmlns:p14="http://schemas.microsoft.com/office/powerpoint/2010/main" val="39428775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smtClean="0"/>
              <a:t>Speakers notes:</a:t>
            </a:r>
          </a:p>
          <a:p>
            <a:r>
              <a:rPr lang="en-US" dirty="0" smtClean="0"/>
              <a:t>Program – Through</a:t>
            </a:r>
            <a:r>
              <a:rPr lang="en-US" baseline="0" dirty="0" smtClean="0"/>
              <a:t> feedback from each district through various avenues (governors, direct feedback to National Directors, surveys) we have assessed common needs of clubs. The Board seeks to address these needs through the work of the Board committees in a way that will be tangible and effective to districts, clubs, and individuals</a:t>
            </a:r>
          </a:p>
          <a:p>
            <a:endParaRPr lang="en-US" baseline="0" dirty="0" smtClean="0"/>
          </a:p>
          <a:p>
            <a:r>
              <a:rPr lang="en-US" dirty="0" smtClean="0"/>
              <a:t>Stakeholder – for Kin</a:t>
            </a:r>
            <a:r>
              <a:rPr lang="en-US" baseline="0" dirty="0" smtClean="0"/>
              <a:t> Canada to maintain top billing as ‘The Canadian Service Organization’ we need to continue to provide value to our communities and our members</a:t>
            </a:r>
          </a:p>
          <a:p>
            <a:endParaRPr lang="en-US" baseline="0" dirty="0" smtClean="0"/>
          </a:p>
          <a:p>
            <a:r>
              <a:rPr lang="en-US" baseline="0" dirty="0" smtClean="0"/>
              <a:t>Organizational Capacity – continual improvement in creation of infrastructure that supports the needs of clubs; ensuring development of skills that will provide the expertise to lead the Association into the future</a:t>
            </a:r>
            <a:endParaRPr lang="en-US" dirty="0" smtClean="0"/>
          </a:p>
          <a:p>
            <a:endParaRPr lang="en-US" dirty="0"/>
          </a:p>
        </p:txBody>
      </p:sp>
      <p:sp>
        <p:nvSpPr>
          <p:cNvPr id="4" name="Slide Number Placeholder 3"/>
          <p:cNvSpPr>
            <a:spLocks noGrp="1"/>
          </p:cNvSpPr>
          <p:nvPr>
            <p:ph type="sldNum" sz="quarter" idx="10"/>
          </p:nvPr>
        </p:nvSpPr>
        <p:spPr/>
        <p:txBody>
          <a:bodyPr/>
          <a:lstStyle/>
          <a:p>
            <a:fld id="{78111B93-516E-47EB-9875-D93C484B065C}" type="slidenum">
              <a:rPr lang="en-US" smtClean="0"/>
              <a:pPr/>
              <a:t>3</a:t>
            </a:fld>
            <a:endParaRPr lang="en-US"/>
          </a:p>
        </p:txBody>
      </p:sp>
    </p:spTree>
    <p:extLst>
      <p:ext uri="{BB962C8B-B14F-4D97-AF65-F5344CB8AC3E}">
        <p14:creationId xmlns:p14="http://schemas.microsoft.com/office/powerpoint/2010/main" val="40810786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smtClean="0"/>
              <a:t>Speakers notes:</a:t>
            </a:r>
          </a:p>
          <a:p>
            <a:r>
              <a:rPr lang="en-US" sz="1300" dirty="0" smtClean="0"/>
              <a:t> </a:t>
            </a:r>
          </a:p>
          <a:p>
            <a:r>
              <a:rPr lang="en-US" sz="1300" dirty="0" smtClean="0"/>
              <a:t>Through our KISS exercise and our Looking Forward exercise at National we received feedback from our Stakeholders, you, the members. We have identified trends that coincide with the delivery of Kin Canada’s Strategic Plan</a:t>
            </a:r>
          </a:p>
          <a:p>
            <a:endParaRPr lang="en-US" sz="1300" dirty="0" smtClean="0"/>
          </a:p>
          <a:p>
            <a:r>
              <a:rPr lang="en-US" sz="1300" dirty="0" smtClean="0"/>
              <a:t>There were three trends that emerged from our stakeholders: </a:t>
            </a:r>
          </a:p>
          <a:p>
            <a:pPr>
              <a:buFont typeface="Arial" pitchFamily="34" charset="0"/>
              <a:buChar char="•"/>
            </a:pPr>
            <a:r>
              <a:rPr lang="en-US" sz="1300" dirty="0" smtClean="0"/>
              <a:t>Improved Communication</a:t>
            </a:r>
          </a:p>
          <a:p>
            <a:pPr>
              <a:buFont typeface="Arial" pitchFamily="34" charset="0"/>
              <a:buChar char="•"/>
            </a:pPr>
            <a:r>
              <a:rPr lang="en-US" sz="1300" dirty="0" smtClean="0"/>
              <a:t>Building Leadership Capacity</a:t>
            </a:r>
          </a:p>
          <a:p>
            <a:pPr>
              <a:buFont typeface="Arial" pitchFamily="34" charset="0"/>
              <a:buChar char="•"/>
            </a:pPr>
            <a:r>
              <a:rPr lang="en-US" sz="1300" dirty="0" smtClean="0"/>
              <a:t>Guidance, Support, and Respect</a:t>
            </a:r>
            <a:endParaRPr lang="en-US" dirty="0" smtClean="0"/>
          </a:p>
          <a:p>
            <a:endParaRPr lang="en-US" dirty="0"/>
          </a:p>
        </p:txBody>
      </p:sp>
      <p:sp>
        <p:nvSpPr>
          <p:cNvPr id="4" name="Slide Number Placeholder 3"/>
          <p:cNvSpPr>
            <a:spLocks noGrp="1"/>
          </p:cNvSpPr>
          <p:nvPr>
            <p:ph type="sldNum" sz="quarter" idx="10"/>
          </p:nvPr>
        </p:nvSpPr>
        <p:spPr/>
        <p:txBody>
          <a:bodyPr/>
          <a:lstStyle/>
          <a:p>
            <a:fld id="{78111B93-516E-47EB-9875-D93C484B065C}" type="slidenum">
              <a:rPr lang="en-US" smtClean="0"/>
              <a:pPr/>
              <a:t>4</a:t>
            </a:fld>
            <a:endParaRPr lang="en-US"/>
          </a:p>
        </p:txBody>
      </p:sp>
    </p:spTree>
    <p:extLst>
      <p:ext uri="{BB962C8B-B14F-4D97-AF65-F5344CB8AC3E}">
        <p14:creationId xmlns:p14="http://schemas.microsoft.com/office/powerpoint/2010/main" val="28338087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sz="1300" dirty="0" smtClean="0"/>
              <a:t>Through our KISS exercise it became apparent that we need to continue to refine our communications with  our members.</a:t>
            </a:r>
          </a:p>
          <a:p>
            <a:r>
              <a:rPr lang="en-US" sz="1300" dirty="0" smtClean="0"/>
              <a:t> </a:t>
            </a:r>
          </a:p>
          <a:p>
            <a:r>
              <a:rPr lang="en-US" sz="1300" b="1" dirty="0" smtClean="0"/>
              <a:t>Goals:</a:t>
            </a:r>
          </a:p>
          <a:p>
            <a:pPr lvl="0">
              <a:buFont typeface="Arial" pitchFamily="34" charset="0"/>
              <a:buChar char="•"/>
            </a:pPr>
            <a:r>
              <a:rPr lang="en-US" sz="1300" dirty="0" smtClean="0"/>
              <a:t>ensure that the information is accessible, clear, concise, and easy to find</a:t>
            </a:r>
          </a:p>
          <a:p>
            <a:pPr lvl="0">
              <a:buFont typeface="Arial" pitchFamily="34" charset="0"/>
              <a:buChar char="•"/>
            </a:pPr>
            <a:r>
              <a:rPr lang="en-US" sz="1300" dirty="0" smtClean="0"/>
              <a:t>communication becomes regular, anticipated, and consistent</a:t>
            </a:r>
          </a:p>
          <a:p>
            <a:pPr lvl="0">
              <a:buFont typeface="Arial" pitchFamily="34" charset="0"/>
              <a:buChar char="•"/>
            </a:pPr>
            <a:r>
              <a:rPr lang="en-US" sz="1300" dirty="0" smtClean="0"/>
              <a:t>Focused on what the members need and want</a:t>
            </a:r>
          </a:p>
          <a:p>
            <a:pPr lvl="0">
              <a:buFont typeface="Arial" pitchFamily="34" charset="0"/>
              <a:buChar char="•"/>
            </a:pPr>
            <a:r>
              <a:rPr lang="en-US" sz="1300" dirty="0" smtClean="0"/>
              <a:t>Building capacity around telling our story </a:t>
            </a:r>
          </a:p>
          <a:p>
            <a:r>
              <a:rPr lang="en-US" sz="1300" dirty="0" smtClean="0"/>
              <a:t> </a:t>
            </a:r>
          </a:p>
          <a:p>
            <a:r>
              <a:rPr lang="en-US" sz="1300" dirty="0" smtClean="0"/>
              <a:t>We want you to have access to </a:t>
            </a:r>
            <a:r>
              <a:rPr lang="en-US" sz="1300" b="1" dirty="0" smtClean="0"/>
              <a:t>‘one source of truth’ </a:t>
            </a:r>
            <a:r>
              <a:rPr lang="en-US" sz="1300" dirty="0" smtClean="0"/>
              <a:t>and make it the gold standard by which we dialogue with you. </a:t>
            </a:r>
          </a:p>
          <a:p>
            <a:r>
              <a:rPr lang="en-US" sz="1300" dirty="0" smtClean="0"/>
              <a:t> </a:t>
            </a:r>
          </a:p>
          <a:p>
            <a:r>
              <a:rPr lang="en-US" sz="1300" dirty="0" smtClean="0"/>
              <a:t>This year we will be working on re-developing our communications in conjunction with Operations to create a </a:t>
            </a:r>
            <a:r>
              <a:rPr lang="en-US" sz="1300" b="1" dirty="0" smtClean="0"/>
              <a:t>National Communications Strategy</a:t>
            </a:r>
            <a:r>
              <a:rPr lang="en-US" sz="1300" dirty="0" smtClean="0"/>
              <a:t>.</a:t>
            </a:r>
          </a:p>
          <a:p>
            <a:r>
              <a:rPr lang="en-US" sz="1300" dirty="0" smtClean="0"/>
              <a:t> </a:t>
            </a:r>
          </a:p>
          <a:p>
            <a:r>
              <a:rPr lang="en-US" sz="1300" dirty="0" smtClean="0"/>
              <a:t>Some highlights we are working on:</a:t>
            </a:r>
          </a:p>
          <a:p>
            <a:pPr lvl="0">
              <a:buFont typeface="Arial" pitchFamily="34" charset="0"/>
              <a:buChar char="•"/>
            </a:pPr>
            <a:r>
              <a:rPr lang="en-US" sz="1300" dirty="0" smtClean="0"/>
              <a:t>Intranet project charter completed in collaboration with ED Grant. Next steps are working to define costs and timeline</a:t>
            </a:r>
          </a:p>
          <a:p>
            <a:pPr lvl="0">
              <a:buFont typeface="Arial" pitchFamily="34" charset="0"/>
              <a:buChar char="•"/>
            </a:pPr>
            <a:r>
              <a:rPr lang="en-US" sz="1300" dirty="0" smtClean="0"/>
              <a:t>Timely ‘Inside the Boardroom’ updates will now occur after each Board Meeting in both written and video format</a:t>
            </a:r>
          </a:p>
          <a:p>
            <a:pPr lvl="0">
              <a:buFont typeface="Arial" pitchFamily="34" charset="0"/>
              <a:buChar char="•"/>
            </a:pPr>
            <a:r>
              <a:rPr lang="en-US" sz="1300" dirty="0" smtClean="0"/>
              <a:t>Facebook updates will be posted exclusively to ‘the Link’ to keep you informed in a place where you can find it</a:t>
            </a:r>
          </a:p>
          <a:p>
            <a:pPr lvl="0">
              <a:buFont typeface="Arial" pitchFamily="34" charset="0"/>
              <a:buChar char="•"/>
            </a:pPr>
            <a:r>
              <a:rPr lang="en-US" sz="1300" dirty="0" smtClean="0"/>
              <a:t>Linked attachments on Board related topics will be included in e-blasts and </a:t>
            </a:r>
            <a:r>
              <a:rPr lang="en-US" sz="1300" dirty="0" err="1" smtClean="0"/>
              <a:t>cybernews</a:t>
            </a:r>
            <a:endParaRPr lang="en-US" sz="1300" dirty="0" smtClean="0"/>
          </a:p>
          <a:p>
            <a:pPr lvl="0">
              <a:buFont typeface="Arial" pitchFamily="34" charset="0"/>
              <a:buChar char="•"/>
            </a:pPr>
            <a:r>
              <a:rPr lang="en-US" sz="1300" dirty="0" smtClean="0"/>
              <a:t>As an added incentive we will be hiding a few ‘Easter Eggs’ within the communications; keep posted to learn how you can engage with us to further your Kin experience</a:t>
            </a:r>
          </a:p>
          <a:p>
            <a:pPr lvl="0">
              <a:buFont typeface="Arial" pitchFamily="34" charset="0"/>
              <a:buChar char="•"/>
            </a:pPr>
            <a:r>
              <a:rPr lang="en-US" sz="1300" dirty="0" smtClean="0"/>
              <a:t>Investigating ability to upgrade web based information in a mobile responsive way </a:t>
            </a:r>
          </a:p>
          <a:p>
            <a:endParaRPr lang="en-US" u="none" dirty="0" smtClean="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78111B93-516E-47EB-9875-D93C484B065C}" type="slidenum">
              <a:rPr lang="en-US" smtClean="0"/>
              <a:pPr/>
              <a:t>5</a:t>
            </a:fld>
            <a:endParaRPr lang="en-US"/>
          </a:p>
        </p:txBody>
      </p:sp>
    </p:spTree>
    <p:extLst>
      <p:ext uri="{BB962C8B-B14F-4D97-AF65-F5344CB8AC3E}">
        <p14:creationId xmlns:p14="http://schemas.microsoft.com/office/powerpoint/2010/main" val="14345145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US" sz="1300" dirty="0" smtClean="0"/>
              <a:t>To be the first choice service organization in Canada we need to keep building Leaders</a:t>
            </a:r>
          </a:p>
          <a:p>
            <a:r>
              <a:rPr lang="en-US" sz="1300" dirty="0" smtClean="0"/>
              <a:t> There are two sides to Building Leaders: Operations and Governance</a:t>
            </a:r>
          </a:p>
          <a:p>
            <a:r>
              <a:rPr lang="en-US" sz="1300" dirty="0" smtClean="0"/>
              <a:t> </a:t>
            </a:r>
          </a:p>
          <a:p>
            <a:r>
              <a:rPr lang="en-US" sz="1300" b="1" dirty="0" smtClean="0"/>
              <a:t>Operations</a:t>
            </a:r>
            <a:r>
              <a:rPr lang="en-US" sz="1300" dirty="0" smtClean="0"/>
              <a:t> builds members in personal development for all levels of engagement in Kin</a:t>
            </a:r>
          </a:p>
          <a:p>
            <a:pPr lvl="0">
              <a:buFont typeface="Arial" pitchFamily="34" charset="0"/>
              <a:buChar char="•"/>
            </a:pPr>
            <a:r>
              <a:rPr lang="en-US" sz="1300" dirty="0" smtClean="0"/>
              <a:t>Kin-U, DLS, Governor Training</a:t>
            </a:r>
          </a:p>
          <a:p>
            <a:pPr lvl="0">
              <a:buFont typeface="Arial" pitchFamily="34" charset="0"/>
              <a:buChar char="•"/>
            </a:pPr>
            <a:r>
              <a:rPr lang="en-US" sz="1300" dirty="0" smtClean="0"/>
              <a:t>Shapes programs through engagement on operational committees</a:t>
            </a:r>
          </a:p>
          <a:p>
            <a:pPr lvl="0">
              <a:buFont typeface="Arial" pitchFamily="34" charset="0"/>
              <a:buChar char="•"/>
            </a:pPr>
            <a:r>
              <a:rPr lang="en-US" sz="1300" dirty="0" smtClean="0"/>
              <a:t>Builds pool of highly knowledgeable and skilled Kin to engage on a more strategic level (ND applications)</a:t>
            </a:r>
          </a:p>
          <a:p>
            <a:r>
              <a:rPr lang="en-US" sz="1300" dirty="0" smtClean="0"/>
              <a:t> </a:t>
            </a:r>
          </a:p>
          <a:p>
            <a:r>
              <a:rPr lang="en-US" sz="1300" dirty="0" smtClean="0"/>
              <a:t>The </a:t>
            </a:r>
            <a:r>
              <a:rPr lang="en-US" sz="1300" b="1" dirty="0" smtClean="0"/>
              <a:t>Board</a:t>
            </a:r>
            <a:r>
              <a:rPr lang="en-US" sz="1300" dirty="0" smtClean="0"/>
              <a:t> has moved to qualification based on skill, knowledge and attitude and you have elected Directors who have attained a high level of personal development both through Kin and in their life/work experience.  </a:t>
            </a:r>
          </a:p>
          <a:p>
            <a:pPr lvl="0">
              <a:buFont typeface="Arial" pitchFamily="34" charset="0"/>
              <a:buChar char="•"/>
            </a:pPr>
            <a:r>
              <a:rPr lang="en-US" sz="1300" dirty="0" smtClean="0"/>
              <a:t>Board evaluation and education continues to develop skills </a:t>
            </a:r>
          </a:p>
          <a:p>
            <a:pPr lvl="0">
              <a:buFont typeface="Arial" pitchFamily="34" charset="0"/>
              <a:buChar char="•"/>
            </a:pPr>
            <a:r>
              <a:rPr lang="en-US" sz="1300" dirty="0" smtClean="0"/>
              <a:t>Increased efficiency, effectiveness, and impact on meeting Strategic Plan and visioning future</a:t>
            </a:r>
          </a:p>
          <a:p>
            <a:pPr lvl="0">
              <a:buFont typeface="Arial" pitchFamily="34" charset="0"/>
              <a:buChar char="•"/>
            </a:pPr>
            <a:r>
              <a:rPr lang="en-US" sz="1300" dirty="0" smtClean="0"/>
              <a:t>Empowers Operational Leadership to bring further programs and development for our clubs </a:t>
            </a:r>
          </a:p>
          <a:p>
            <a:r>
              <a:rPr lang="en-US" sz="1300" dirty="0" smtClean="0"/>
              <a:t> </a:t>
            </a:r>
          </a:p>
          <a:p>
            <a:r>
              <a:rPr lang="en-US" sz="1300" dirty="0" smtClean="0"/>
              <a:t>This is a cycle that feeds each other: </a:t>
            </a:r>
          </a:p>
          <a:p>
            <a:pPr>
              <a:buFont typeface="Arial" pitchFamily="34" charset="0"/>
              <a:buChar char="•"/>
            </a:pPr>
            <a:r>
              <a:rPr lang="en-US" sz="1300" dirty="0" smtClean="0"/>
              <a:t>Members are developed within the Association for varied leadership roles (club, zone, district, operational committees, and ND’s) </a:t>
            </a:r>
          </a:p>
          <a:p>
            <a:pPr>
              <a:buFont typeface="Arial" pitchFamily="34" charset="0"/>
              <a:buChar char="•"/>
            </a:pPr>
            <a:r>
              <a:rPr lang="en-US" sz="1300" dirty="0" smtClean="0"/>
              <a:t>Visionary Leaders on the Board guide the Strategic Plan which impacts the further development of the membership</a:t>
            </a:r>
          </a:p>
          <a:p>
            <a:endParaRPr lang="en-US" sz="1300" dirty="0" smtClean="0"/>
          </a:p>
          <a:p>
            <a:r>
              <a:rPr lang="en-US" sz="1300" dirty="0" smtClean="0"/>
              <a:t>To have value we must </a:t>
            </a:r>
            <a:r>
              <a:rPr lang="en-US" sz="1300" b="1" dirty="0" smtClean="0"/>
              <a:t>invest in both </a:t>
            </a:r>
            <a:r>
              <a:rPr lang="en-US" sz="1300" dirty="0" smtClean="0"/>
              <a:t>our members and our leaders. </a:t>
            </a:r>
          </a:p>
          <a:p>
            <a:pPr lvl="0">
              <a:buFont typeface="Arial" pitchFamily="34" charset="0"/>
              <a:buChar char="•"/>
            </a:pPr>
            <a:r>
              <a:rPr lang="en-US" sz="1300" dirty="0" smtClean="0"/>
              <a:t>ED Grant has been empowered to continue populating Kin U with leadership building programs </a:t>
            </a:r>
          </a:p>
          <a:p>
            <a:pPr lvl="0">
              <a:buFont typeface="Arial" pitchFamily="34" charset="0"/>
              <a:buChar char="•"/>
            </a:pPr>
            <a:r>
              <a:rPr lang="en-US" sz="1300" dirty="0" smtClean="0"/>
              <a:t>Board Source: online resource for non-profits designed to empower boards and inspire leadership will be used at Board level to hone expertise</a:t>
            </a:r>
          </a:p>
          <a:p>
            <a:pPr>
              <a:buFont typeface="Arial" pitchFamily="34" charset="0"/>
              <a:buChar char="•"/>
            </a:pPr>
            <a:endParaRPr lang="en-US" sz="1300" dirty="0" smtClean="0"/>
          </a:p>
          <a:p>
            <a:r>
              <a:rPr lang="en-US" sz="1300" dirty="0" smtClean="0"/>
              <a:t>If you are interested in a role as one of our Next National Directors, please come and speak to me, or any other member of the Board. We will be happy to show you ways you can guide your continued education to prepare you for advanced leadership roles. </a:t>
            </a:r>
          </a:p>
          <a:p>
            <a:endParaRPr lang="en-US" sz="1300" dirty="0" smtClean="0"/>
          </a:p>
          <a:p>
            <a:endParaRPr lang="en-US" sz="1300" dirty="0" smtClean="0"/>
          </a:p>
          <a:p>
            <a:endParaRPr lang="en-US" sz="1300" dirty="0" smtClean="0"/>
          </a:p>
          <a:p>
            <a:endParaRPr lang="en-US" sz="1300" dirty="0" smtClean="0"/>
          </a:p>
          <a:p>
            <a:endParaRPr lang="en-US" sz="1300" dirty="0" smtClean="0"/>
          </a:p>
          <a:p>
            <a:endParaRPr lang="en-US" sz="1300" dirty="0" smtClean="0"/>
          </a:p>
          <a:p>
            <a:endParaRPr lang="en-US" sz="1300" dirty="0" smtClean="0"/>
          </a:p>
          <a:p>
            <a:endParaRPr lang="en-US" sz="1300" dirty="0" smtClean="0"/>
          </a:p>
          <a:p>
            <a:endParaRPr lang="en-US" sz="1300" dirty="0" smtClean="0"/>
          </a:p>
          <a:p>
            <a:endParaRPr lang="en-US" sz="1300" dirty="0" smtClean="0"/>
          </a:p>
          <a:p>
            <a:endParaRPr lang="en-US" sz="1300" dirty="0" smtClean="0"/>
          </a:p>
          <a:p>
            <a:endParaRPr lang="en-US" sz="1300" dirty="0" smtClean="0"/>
          </a:p>
          <a:p>
            <a:endParaRPr lang="en-US" sz="1300" dirty="0" smtClean="0"/>
          </a:p>
          <a:p>
            <a:endParaRPr lang="en-US" sz="1300" dirty="0" smtClean="0"/>
          </a:p>
          <a:p>
            <a:endParaRPr lang="en-US" sz="1300" dirty="0" smtClean="0"/>
          </a:p>
          <a:p>
            <a:endParaRPr lang="en-US" sz="1300" dirty="0" smtClean="0"/>
          </a:p>
          <a:p>
            <a:endParaRPr lang="en-US" sz="1300" dirty="0" smtClean="0"/>
          </a:p>
          <a:p>
            <a:endParaRPr lang="en-US" sz="1300" dirty="0" smtClean="0"/>
          </a:p>
          <a:p>
            <a:endParaRPr lang="en-US" sz="1300" dirty="0" smtClean="0"/>
          </a:p>
          <a:p>
            <a:endParaRPr lang="en-US" sz="1300" dirty="0" smtClean="0"/>
          </a:p>
        </p:txBody>
      </p:sp>
      <p:sp>
        <p:nvSpPr>
          <p:cNvPr id="4" name="Slide Number Placeholder 3"/>
          <p:cNvSpPr>
            <a:spLocks noGrp="1"/>
          </p:cNvSpPr>
          <p:nvPr>
            <p:ph type="sldNum" sz="quarter" idx="10"/>
          </p:nvPr>
        </p:nvSpPr>
        <p:spPr/>
        <p:txBody>
          <a:bodyPr/>
          <a:lstStyle/>
          <a:p>
            <a:fld id="{78111B93-516E-47EB-9875-D93C484B065C}" type="slidenum">
              <a:rPr lang="en-US" smtClean="0"/>
              <a:pPr/>
              <a:t>6</a:t>
            </a:fld>
            <a:endParaRPr lang="en-US"/>
          </a:p>
        </p:txBody>
      </p:sp>
    </p:spTree>
    <p:extLst>
      <p:ext uri="{BB962C8B-B14F-4D97-AF65-F5344CB8AC3E}">
        <p14:creationId xmlns:p14="http://schemas.microsoft.com/office/powerpoint/2010/main" val="15988309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US" sz="1300" dirty="0" smtClean="0"/>
              <a:t>Speakers Notes: </a:t>
            </a:r>
          </a:p>
          <a:p>
            <a:pPr marL="302066" indent="-302066">
              <a:buFont typeface="Arial" panose="020B0604020202020204" pitchFamily="34" charset="0"/>
              <a:buChar char="•"/>
            </a:pPr>
            <a:r>
              <a:rPr lang="en-US" sz="1300" dirty="0" smtClean="0"/>
              <a:t>Through our KISS and Future Forward exercises, we heard many comments relating to </a:t>
            </a:r>
            <a:r>
              <a:rPr lang="en-US" sz="1300" b="1" dirty="0" smtClean="0"/>
              <a:t>club culture</a:t>
            </a:r>
            <a:r>
              <a:rPr lang="en-US" sz="1300" dirty="0" smtClean="0"/>
              <a:t>. </a:t>
            </a:r>
          </a:p>
          <a:p>
            <a:pPr marL="302066" indent="-302066">
              <a:buFont typeface="Arial" panose="020B0604020202020204" pitchFamily="34" charset="0"/>
              <a:buChar char="•"/>
            </a:pPr>
            <a:r>
              <a:rPr lang="en-US" sz="1500" dirty="0" smtClean="0"/>
              <a:t>To reach our strategic objective of becoming the first-choice service organization in Canada we need to ensure that we have the tools in place to </a:t>
            </a:r>
            <a:r>
              <a:rPr lang="en-US" sz="1300" b="1" dirty="0" smtClean="0"/>
              <a:t>provide guidance for clubs, and foster an environment of support and respect.</a:t>
            </a:r>
          </a:p>
          <a:p>
            <a:endParaRPr lang="en-US" sz="1300" b="1" dirty="0" smtClean="0"/>
          </a:p>
          <a:p>
            <a:pPr marL="181240" indent="-181240">
              <a:buFont typeface="Arial" panose="020B0604020202020204" pitchFamily="34" charset="0"/>
              <a:buChar char="•"/>
            </a:pPr>
            <a:r>
              <a:rPr lang="en-US" sz="1300" dirty="0" smtClean="0"/>
              <a:t>Operations has provided the members with a road map to support club culture through development of member programs and services executed by HQ staff and National Committees. </a:t>
            </a:r>
            <a:endParaRPr lang="en-US" sz="1500" dirty="0" smtClean="0"/>
          </a:p>
          <a:p>
            <a:endParaRPr lang="en-US" sz="1500" dirty="0" smtClean="0"/>
          </a:p>
          <a:p>
            <a:pPr defTabSz="966612">
              <a:defRPr/>
            </a:pPr>
            <a:r>
              <a:rPr lang="en-US" sz="1500" dirty="0" smtClean="0"/>
              <a:t>The National Boards roll in supporting club culture is through Review, Update, and Development of Policy and Procedures:</a:t>
            </a:r>
          </a:p>
          <a:p>
            <a:pPr defTabSz="966612">
              <a:defRPr/>
            </a:pPr>
            <a:endParaRPr lang="en-US" sz="1500" dirty="0" smtClean="0"/>
          </a:p>
          <a:p>
            <a:pPr defTabSz="966612">
              <a:defRPr/>
            </a:pPr>
            <a:r>
              <a:rPr lang="en-US" sz="1500" dirty="0" smtClean="0"/>
              <a:t>Some of our policies</a:t>
            </a:r>
          </a:p>
          <a:p>
            <a:pPr marL="302066" indent="-302066" defTabSz="966612">
              <a:buFont typeface="Arial" panose="020B0604020202020204" pitchFamily="34" charset="0"/>
              <a:buChar char="•"/>
              <a:defRPr/>
            </a:pPr>
            <a:r>
              <a:rPr lang="en-US" sz="1500" dirty="0" smtClean="0"/>
              <a:t>Rules of order</a:t>
            </a:r>
          </a:p>
          <a:p>
            <a:pPr marL="302066" indent="-302066" defTabSz="966612">
              <a:buFont typeface="Arial" panose="020B0604020202020204" pitchFamily="34" charset="0"/>
              <a:buChar char="•"/>
              <a:defRPr/>
            </a:pPr>
            <a:r>
              <a:rPr lang="en-US" sz="1500" dirty="0" smtClean="0"/>
              <a:t>Voting</a:t>
            </a:r>
          </a:p>
          <a:p>
            <a:pPr marL="302066" indent="-302066" defTabSz="966612">
              <a:buFont typeface="Arial" panose="020B0604020202020204" pitchFamily="34" charset="0"/>
              <a:buChar char="•"/>
              <a:defRPr/>
            </a:pPr>
            <a:r>
              <a:rPr lang="en-US" sz="1500" dirty="0" smtClean="0"/>
              <a:t>Not in Good Standing</a:t>
            </a:r>
          </a:p>
          <a:p>
            <a:pPr marL="302066" indent="-302066" defTabSz="966612">
              <a:buFont typeface="Arial" panose="020B0604020202020204" pitchFamily="34" charset="0"/>
              <a:buChar char="•"/>
              <a:defRPr/>
            </a:pPr>
            <a:r>
              <a:rPr lang="en-US" sz="1500" dirty="0" smtClean="0"/>
              <a:t>Code of Conduct and Community Standing</a:t>
            </a:r>
          </a:p>
          <a:p>
            <a:pPr marL="302066" indent="-302066" defTabSz="966612">
              <a:buFont typeface="Arial" panose="020B0604020202020204" pitchFamily="34" charset="0"/>
              <a:buChar char="•"/>
              <a:defRPr/>
            </a:pPr>
            <a:r>
              <a:rPr lang="en-US" sz="1500" dirty="0" smtClean="0"/>
              <a:t>Bullying and Harassment</a:t>
            </a:r>
          </a:p>
          <a:p>
            <a:pPr marL="302066" indent="-302066" defTabSz="966612">
              <a:buFont typeface="Arial" panose="020B0604020202020204" pitchFamily="34" charset="0"/>
              <a:buChar char="•"/>
              <a:defRPr/>
            </a:pPr>
            <a:r>
              <a:rPr lang="en-US" sz="1500" dirty="0" smtClean="0"/>
              <a:t>Conflict Resolution</a:t>
            </a:r>
          </a:p>
          <a:p>
            <a:endParaRPr lang="en-US" sz="1500" dirty="0" smtClean="0"/>
          </a:p>
          <a:p>
            <a:pPr marL="302066" indent="-302066">
              <a:buFont typeface="Arial" panose="020B0604020202020204" pitchFamily="34" charset="0"/>
              <a:buChar char="•"/>
            </a:pPr>
            <a:r>
              <a:rPr lang="en-US" sz="1500" dirty="0" smtClean="0"/>
              <a:t>We are continually working on reviewing and improving the clarity and implementation of the Policies and Procedures of the Association. </a:t>
            </a:r>
          </a:p>
          <a:p>
            <a:pPr marL="302066" indent="-302066">
              <a:buFont typeface="Arial" panose="020B0604020202020204" pitchFamily="34" charset="0"/>
              <a:buChar char="•"/>
            </a:pPr>
            <a:r>
              <a:rPr lang="en-US" sz="1500" dirty="0" smtClean="0"/>
              <a:t>By adopting the policies laid out by Kin Canada, Clubs have the guidance and support they need to tackle difficulties that may arise in a consistent, respectful, and effective way.</a:t>
            </a:r>
          </a:p>
          <a:p>
            <a:pPr marL="302066" indent="-302066">
              <a:buFont typeface="Arial" panose="020B0604020202020204" pitchFamily="34" charset="0"/>
              <a:buChar char="•"/>
            </a:pPr>
            <a:r>
              <a:rPr lang="en-US" sz="1500" dirty="0" smtClean="0"/>
              <a:t>Please ensure your club is aware and often reviews the Kin Canada Policies and Procedure Manual for updates to all policies.</a:t>
            </a:r>
          </a:p>
          <a:p>
            <a:pPr marL="302066" indent="-302066">
              <a:buFont typeface="Arial" panose="020B0604020202020204" pitchFamily="34" charset="0"/>
              <a:buChar char="•"/>
            </a:pPr>
            <a:r>
              <a:rPr lang="en-US" sz="1500" dirty="0" smtClean="0"/>
              <a:t>Front page of P&amp;P outlines current  changes to the manual</a:t>
            </a:r>
          </a:p>
          <a:p>
            <a:endParaRPr lang="en-US" sz="1300" dirty="0" smtClean="0"/>
          </a:p>
        </p:txBody>
      </p:sp>
      <p:sp>
        <p:nvSpPr>
          <p:cNvPr id="4" name="Slide Number Placeholder 3"/>
          <p:cNvSpPr>
            <a:spLocks noGrp="1"/>
          </p:cNvSpPr>
          <p:nvPr>
            <p:ph type="sldNum" sz="quarter" idx="10"/>
          </p:nvPr>
        </p:nvSpPr>
        <p:spPr/>
        <p:txBody>
          <a:bodyPr/>
          <a:lstStyle/>
          <a:p>
            <a:fld id="{78111B93-516E-47EB-9875-D93C484B065C}" type="slidenum">
              <a:rPr lang="en-US" smtClean="0"/>
              <a:pPr/>
              <a:t>7</a:t>
            </a:fld>
            <a:endParaRPr lang="en-US"/>
          </a:p>
        </p:txBody>
      </p:sp>
    </p:spTree>
    <p:extLst>
      <p:ext uri="{BB962C8B-B14F-4D97-AF65-F5344CB8AC3E}">
        <p14:creationId xmlns:p14="http://schemas.microsoft.com/office/powerpoint/2010/main" val="6869483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300" dirty="0" smtClean="0"/>
              <a:t>Interactive Engagement:</a:t>
            </a:r>
          </a:p>
          <a:p>
            <a:endParaRPr lang="en-US" sz="1300" dirty="0" smtClean="0"/>
          </a:p>
          <a:p>
            <a:pPr>
              <a:buFont typeface="Arial" pitchFamily="34" charset="0"/>
              <a:buNone/>
            </a:pPr>
            <a:endParaRPr lang="en-CA" sz="1300" dirty="0" smtClean="0"/>
          </a:p>
          <a:p>
            <a:pPr>
              <a:buFont typeface="Arial" pitchFamily="34" charset="0"/>
              <a:buNone/>
            </a:pPr>
            <a:endParaRPr lang="en-US" dirty="0" smtClean="0"/>
          </a:p>
          <a:p>
            <a:r>
              <a:rPr lang="en-US" sz="1300" b="1" dirty="0" smtClean="0"/>
              <a:t>Feedback?....</a:t>
            </a:r>
            <a:r>
              <a:rPr lang="en-US" sz="1300" b="1" dirty="0" err="1" smtClean="0"/>
              <a:t>FeedFORWARD</a:t>
            </a:r>
            <a:r>
              <a:rPr lang="en-US" sz="1300" b="1" dirty="0" smtClean="0"/>
              <a:t>!</a:t>
            </a:r>
          </a:p>
          <a:p>
            <a:r>
              <a:rPr lang="en-US" sz="1300" dirty="0" smtClean="0"/>
              <a:t>We have had the opportunity to get your feedback over the last few months to help us assess your needs. Today we want to explore the concept of </a:t>
            </a:r>
            <a:r>
              <a:rPr lang="en-US" sz="1300" dirty="0" err="1" smtClean="0"/>
              <a:t>FeedForward</a:t>
            </a:r>
            <a:r>
              <a:rPr lang="en-US" sz="1300" dirty="0" smtClean="0"/>
              <a:t> - a solution based practice that will help us to get ideas on what we could accomplish and what we could do at to meet the needs of clubs.</a:t>
            </a:r>
          </a:p>
          <a:p>
            <a:endParaRPr lang="en-US" sz="1300" dirty="0" smtClean="0"/>
          </a:p>
          <a:p>
            <a:r>
              <a:rPr lang="en-US" sz="1300" dirty="0" smtClean="0"/>
              <a:t>This is your chance to brainstorm; a chance to give us your best ideas on how to continue to meet the needs of clubs.</a:t>
            </a:r>
          </a:p>
          <a:p>
            <a:pPr>
              <a:buFont typeface="Arial" pitchFamily="34" charset="0"/>
              <a:buNone/>
            </a:pPr>
            <a:endParaRPr lang="en-US" dirty="0" smtClean="0"/>
          </a:p>
          <a:p>
            <a:pPr>
              <a:buFont typeface="Arial" pitchFamily="34" charset="0"/>
              <a:buNone/>
            </a:pPr>
            <a:endParaRPr lang="en-US" dirty="0"/>
          </a:p>
        </p:txBody>
      </p:sp>
      <p:sp>
        <p:nvSpPr>
          <p:cNvPr id="4" name="Slide Number Placeholder 3"/>
          <p:cNvSpPr>
            <a:spLocks noGrp="1"/>
          </p:cNvSpPr>
          <p:nvPr>
            <p:ph type="sldNum" sz="quarter" idx="10"/>
          </p:nvPr>
        </p:nvSpPr>
        <p:spPr/>
        <p:txBody>
          <a:bodyPr/>
          <a:lstStyle/>
          <a:p>
            <a:fld id="{78111B93-516E-47EB-9875-D93C484B065C}" type="slidenum">
              <a:rPr lang="en-US" smtClean="0"/>
              <a:pPr/>
              <a:t>8</a:t>
            </a:fld>
            <a:endParaRPr lang="en-US"/>
          </a:p>
        </p:txBody>
      </p:sp>
    </p:spTree>
    <p:extLst>
      <p:ext uri="{BB962C8B-B14F-4D97-AF65-F5344CB8AC3E}">
        <p14:creationId xmlns:p14="http://schemas.microsoft.com/office/powerpoint/2010/main" val="15641337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CA"/>
          </a:p>
        </p:txBody>
      </p:sp>
      <p:sp>
        <p:nvSpPr>
          <p:cNvPr id="4" name="Rectangle 6"/>
          <p:cNvSpPr>
            <a:spLocks noGrp="1" noChangeArrowheads="1"/>
          </p:cNvSpPr>
          <p:nvPr>
            <p:ph type="sldNum" sz="quarter" idx="10"/>
          </p:nvPr>
        </p:nvSpPr>
        <p:spPr>
          <a:ln/>
        </p:spPr>
        <p:txBody>
          <a:bodyPr/>
          <a:lstStyle>
            <a:lvl1pPr>
              <a:defRPr/>
            </a:lvl1pPr>
          </a:lstStyle>
          <a:p>
            <a:fld id="{B46ECE24-68A6-40C8-8326-36EEB3D1FE31}" type="slidenum">
              <a:rPr lang="en-CA" altLang="en-US">
                <a:solidFill>
                  <a:srgbClr val="000000"/>
                </a:solidFill>
              </a:rPr>
              <a:pPr/>
              <a:t>‹#›</a:t>
            </a:fld>
            <a:endParaRPr lang="en-CA" altLang="en-US" dirty="0">
              <a:solidFill>
                <a:srgbClr val="000000"/>
              </a:solidFill>
            </a:endParaRPr>
          </a:p>
        </p:txBody>
      </p:sp>
    </p:spTree>
    <p:extLst>
      <p:ext uri="{BB962C8B-B14F-4D97-AF65-F5344CB8AC3E}">
        <p14:creationId xmlns:p14="http://schemas.microsoft.com/office/powerpoint/2010/main" val="35876122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Rectangle 6"/>
          <p:cNvSpPr>
            <a:spLocks noGrp="1" noChangeArrowheads="1"/>
          </p:cNvSpPr>
          <p:nvPr>
            <p:ph type="sldNum" sz="quarter" idx="10"/>
          </p:nvPr>
        </p:nvSpPr>
        <p:spPr>
          <a:ln/>
        </p:spPr>
        <p:txBody>
          <a:bodyPr/>
          <a:lstStyle>
            <a:lvl1pPr>
              <a:defRPr/>
            </a:lvl1pPr>
          </a:lstStyle>
          <a:p>
            <a:fld id="{0703291E-4E21-4545-B8BA-195EBF3D408F}" type="slidenum">
              <a:rPr lang="en-CA" altLang="en-US">
                <a:solidFill>
                  <a:srgbClr val="000000"/>
                </a:solidFill>
              </a:rPr>
              <a:pPr/>
              <a:t>‹#›</a:t>
            </a:fld>
            <a:endParaRPr lang="en-CA" altLang="en-US" dirty="0">
              <a:solidFill>
                <a:srgbClr val="000000"/>
              </a:solidFill>
            </a:endParaRPr>
          </a:p>
        </p:txBody>
      </p:sp>
    </p:spTree>
    <p:extLst>
      <p:ext uri="{BB962C8B-B14F-4D97-AF65-F5344CB8AC3E}">
        <p14:creationId xmlns:p14="http://schemas.microsoft.com/office/powerpoint/2010/main" val="34938006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40513" y="917575"/>
            <a:ext cx="2057400" cy="5237163"/>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68313" y="917575"/>
            <a:ext cx="6019800" cy="52371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Rectangle 6"/>
          <p:cNvSpPr>
            <a:spLocks noGrp="1" noChangeArrowheads="1"/>
          </p:cNvSpPr>
          <p:nvPr>
            <p:ph type="sldNum" sz="quarter" idx="10"/>
          </p:nvPr>
        </p:nvSpPr>
        <p:spPr>
          <a:ln/>
        </p:spPr>
        <p:txBody>
          <a:bodyPr/>
          <a:lstStyle>
            <a:lvl1pPr>
              <a:defRPr/>
            </a:lvl1pPr>
          </a:lstStyle>
          <a:p>
            <a:fld id="{B611DE3B-4FE6-44DE-9DED-D5CB2AE6EAE5}" type="slidenum">
              <a:rPr lang="en-CA" altLang="en-US">
                <a:solidFill>
                  <a:srgbClr val="000000"/>
                </a:solidFill>
              </a:rPr>
              <a:pPr/>
              <a:t>‹#›</a:t>
            </a:fld>
            <a:endParaRPr lang="en-CA" altLang="en-US" dirty="0">
              <a:solidFill>
                <a:srgbClr val="000000"/>
              </a:solidFill>
            </a:endParaRPr>
          </a:p>
        </p:txBody>
      </p:sp>
    </p:spTree>
    <p:extLst>
      <p:ext uri="{BB962C8B-B14F-4D97-AF65-F5344CB8AC3E}">
        <p14:creationId xmlns:p14="http://schemas.microsoft.com/office/powerpoint/2010/main" val="3948710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68313" y="917575"/>
            <a:ext cx="8229600" cy="1143000"/>
          </a:xfrm>
        </p:spPr>
        <p:txBody>
          <a:bodyPr/>
          <a:lstStyle/>
          <a:p>
            <a:r>
              <a:rPr lang="en-US" smtClean="0"/>
              <a:t>Click to edit Master title style</a:t>
            </a:r>
            <a:endParaRPr lang="en-CA"/>
          </a:p>
        </p:txBody>
      </p:sp>
      <p:sp>
        <p:nvSpPr>
          <p:cNvPr id="3" name="Table Placeholder 2"/>
          <p:cNvSpPr>
            <a:spLocks noGrp="1"/>
          </p:cNvSpPr>
          <p:nvPr>
            <p:ph type="tbl" idx="1"/>
          </p:nvPr>
        </p:nvSpPr>
        <p:spPr>
          <a:xfrm>
            <a:off x="468313" y="2060575"/>
            <a:ext cx="8229600" cy="4094163"/>
          </a:xfrm>
        </p:spPr>
        <p:txBody>
          <a:bodyPr/>
          <a:lstStyle/>
          <a:p>
            <a:pPr lvl="0"/>
            <a:endParaRPr lang="en-CA" noProof="0" dirty="0" smtClean="0"/>
          </a:p>
        </p:txBody>
      </p:sp>
      <p:sp>
        <p:nvSpPr>
          <p:cNvPr id="4" name="Rectangle 6"/>
          <p:cNvSpPr>
            <a:spLocks noGrp="1" noChangeArrowheads="1"/>
          </p:cNvSpPr>
          <p:nvPr>
            <p:ph type="sldNum" sz="quarter" idx="10"/>
          </p:nvPr>
        </p:nvSpPr>
        <p:spPr>
          <a:ln/>
        </p:spPr>
        <p:txBody>
          <a:bodyPr/>
          <a:lstStyle>
            <a:lvl1pPr>
              <a:defRPr/>
            </a:lvl1pPr>
          </a:lstStyle>
          <a:p>
            <a:fld id="{44F08141-AF15-4A19-9170-4608746938E9}" type="slidenum">
              <a:rPr lang="en-CA" altLang="en-US">
                <a:solidFill>
                  <a:srgbClr val="000000"/>
                </a:solidFill>
              </a:rPr>
              <a:pPr/>
              <a:t>‹#›</a:t>
            </a:fld>
            <a:endParaRPr lang="en-CA" altLang="en-US" dirty="0">
              <a:solidFill>
                <a:srgbClr val="000000"/>
              </a:solidFill>
            </a:endParaRPr>
          </a:p>
        </p:txBody>
      </p:sp>
    </p:spTree>
    <p:extLst>
      <p:ext uri="{BB962C8B-B14F-4D97-AF65-F5344CB8AC3E}">
        <p14:creationId xmlns:p14="http://schemas.microsoft.com/office/powerpoint/2010/main" val="11968641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Rectangle 6"/>
          <p:cNvSpPr>
            <a:spLocks noGrp="1" noChangeArrowheads="1"/>
          </p:cNvSpPr>
          <p:nvPr>
            <p:ph type="sldNum" sz="quarter" idx="10"/>
          </p:nvPr>
        </p:nvSpPr>
        <p:spPr>
          <a:ln/>
        </p:spPr>
        <p:txBody>
          <a:bodyPr/>
          <a:lstStyle>
            <a:lvl1pPr>
              <a:defRPr/>
            </a:lvl1pPr>
          </a:lstStyle>
          <a:p>
            <a:fld id="{DCA3B311-6CF7-4C9A-B314-6FEBD87CA108}" type="slidenum">
              <a:rPr lang="en-CA" altLang="en-US">
                <a:solidFill>
                  <a:srgbClr val="000000"/>
                </a:solidFill>
              </a:rPr>
              <a:pPr/>
              <a:t>‹#›</a:t>
            </a:fld>
            <a:endParaRPr lang="en-CA" altLang="en-US" dirty="0">
              <a:solidFill>
                <a:srgbClr val="000000"/>
              </a:solidFill>
            </a:endParaRPr>
          </a:p>
        </p:txBody>
      </p:sp>
    </p:spTree>
    <p:extLst>
      <p:ext uri="{BB962C8B-B14F-4D97-AF65-F5344CB8AC3E}">
        <p14:creationId xmlns:p14="http://schemas.microsoft.com/office/powerpoint/2010/main" val="17253648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fld id="{5FB288F1-CD62-425E-86A5-F4ECD7723EAB}" type="slidenum">
              <a:rPr lang="en-CA" altLang="en-US">
                <a:solidFill>
                  <a:srgbClr val="000000"/>
                </a:solidFill>
              </a:rPr>
              <a:pPr/>
              <a:t>‹#›</a:t>
            </a:fld>
            <a:endParaRPr lang="en-CA" altLang="en-US" dirty="0">
              <a:solidFill>
                <a:srgbClr val="000000"/>
              </a:solidFill>
            </a:endParaRPr>
          </a:p>
        </p:txBody>
      </p:sp>
    </p:spTree>
    <p:extLst>
      <p:ext uri="{BB962C8B-B14F-4D97-AF65-F5344CB8AC3E}">
        <p14:creationId xmlns:p14="http://schemas.microsoft.com/office/powerpoint/2010/main" val="24895721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68313" y="2060575"/>
            <a:ext cx="4038600" cy="4094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59313" y="2060575"/>
            <a:ext cx="4038600" cy="4094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Rectangle 6"/>
          <p:cNvSpPr>
            <a:spLocks noGrp="1" noChangeArrowheads="1"/>
          </p:cNvSpPr>
          <p:nvPr>
            <p:ph type="sldNum" sz="quarter" idx="10"/>
          </p:nvPr>
        </p:nvSpPr>
        <p:spPr>
          <a:ln/>
        </p:spPr>
        <p:txBody>
          <a:bodyPr/>
          <a:lstStyle>
            <a:lvl1pPr>
              <a:defRPr/>
            </a:lvl1pPr>
          </a:lstStyle>
          <a:p>
            <a:fld id="{91997F49-3367-4EEC-8944-1BBAD3990740}" type="slidenum">
              <a:rPr lang="en-CA" altLang="en-US">
                <a:solidFill>
                  <a:srgbClr val="000000"/>
                </a:solidFill>
              </a:rPr>
              <a:pPr/>
              <a:t>‹#›</a:t>
            </a:fld>
            <a:endParaRPr lang="en-CA" altLang="en-US" dirty="0">
              <a:solidFill>
                <a:srgbClr val="000000"/>
              </a:solidFill>
            </a:endParaRPr>
          </a:p>
        </p:txBody>
      </p:sp>
    </p:spTree>
    <p:extLst>
      <p:ext uri="{BB962C8B-B14F-4D97-AF65-F5344CB8AC3E}">
        <p14:creationId xmlns:p14="http://schemas.microsoft.com/office/powerpoint/2010/main" val="1562441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Rectangle 6"/>
          <p:cNvSpPr>
            <a:spLocks noGrp="1" noChangeArrowheads="1"/>
          </p:cNvSpPr>
          <p:nvPr>
            <p:ph type="sldNum" sz="quarter" idx="10"/>
          </p:nvPr>
        </p:nvSpPr>
        <p:spPr>
          <a:ln/>
        </p:spPr>
        <p:txBody>
          <a:bodyPr/>
          <a:lstStyle>
            <a:lvl1pPr>
              <a:defRPr/>
            </a:lvl1pPr>
          </a:lstStyle>
          <a:p>
            <a:fld id="{3019779B-6B48-4C5E-AAAF-57048821BC7B}" type="slidenum">
              <a:rPr lang="en-CA" altLang="en-US">
                <a:solidFill>
                  <a:srgbClr val="000000"/>
                </a:solidFill>
              </a:rPr>
              <a:pPr/>
              <a:t>‹#›</a:t>
            </a:fld>
            <a:endParaRPr lang="en-CA" altLang="en-US" dirty="0">
              <a:solidFill>
                <a:srgbClr val="000000"/>
              </a:solidFill>
            </a:endParaRPr>
          </a:p>
        </p:txBody>
      </p:sp>
    </p:spTree>
    <p:extLst>
      <p:ext uri="{BB962C8B-B14F-4D97-AF65-F5344CB8AC3E}">
        <p14:creationId xmlns:p14="http://schemas.microsoft.com/office/powerpoint/2010/main" val="9188539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Rectangle 6"/>
          <p:cNvSpPr>
            <a:spLocks noGrp="1" noChangeArrowheads="1"/>
          </p:cNvSpPr>
          <p:nvPr>
            <p:ph type="sldNum" sz="quarter" idx="10"/>
          </p:nvPr>
        </p:nvSpPr>
        <p:spPr>
          <a:ln/>
        </p:spPr>
        <p:txBody>
          <a:bodyPr/>
          <a:lstStyle>
            <a:lvl1pPr>
              <a:defRPr/>
            </a:lvl1pPr>
          </a:lstStyle>
          <a:p>
            <a:fld id="{F58B8331-8B6C-4987-89E9-ECDED8B0FD22}" type="slidenum">
              <a:rPr lang="en-CA" altLang="en-US">
                <a:solidFill>
                  <a:srgbClr val="000000"/>
                </a:solidFill>
              </a:rPr>
              <a:pPr/>
              <a:t>‹#›</a:t>
            </a:fld>
            <a:endParaRPr lang="en-CA" altLang="en-US" dirty="0">
              <a:solidFill>
                <a:srgbClr val="000000"/>
              </a:solidFill>
            </a:endParaRPr>
          </a:p>
        </p:txBody>
      </p:sp>
    </p:spTree>
    <p:extLst>
      <p:ext uri="{BB962C8B-B14F-4D97-AF65-F5344CB8AC3E}">
        <p14:creationId xmlns:p14="http://schemas.microsoft.com/office/powerpoint/2010/main" val="3452650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fld id="{B0BFDC61-CB83-495D-B8B5-BB6E0D5DE326}" type="slidenum">
              <a:rPr lang="en-CA" altLang="en-US">
                <a:solidFill>
                  <a:srgbClr val="000000"/>
                </a:solidFill>
              </a:rPr>
              <a:pPr/>
              <a:t>‹#›</a:t>
            </a:fld>
            <a:endParaRPr lang="en-CA" altLang="en-US" dirty="0">
              <a:solidFill>
                <a:srgbClr val="000000"/>
              </a:solidFill>
            </a:endParaRPr>
          </a:p>
        </p:txBody>
      </p:sp>
    </p:spTree>
    <p:extLst>
      <p:ext uri="{BB962C8B-B14F-4D97-AF65-F5344CB8AC3E}">
        <p14:creationId xmlns:p14="http://schemas.microsoft.com/office/powerpoint/2010/main" val="28888212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fld id="{6A0BC780-E05F-4285-A7ED-6CFACC618C04}" type="slidenum">
              <a:rPr lang="en-CA" altLang="en-US">
                <a:solidFill>
                  <a:srgbClr val="000000"/>
                </a:solidFill>
              </a:rPr>
              <a:pPr/>
              <a:t>‹#›</a:t>
            </a:fld>
            <a:endParaRPr lang="en-CA" altLang="en-US" dirty="0">
              <a:solidFill>
                <a:srgbClr val="000000"/>
              </a:solidFill>
            </a:endParaRPr>
          </a:p>
        </p:txBody>
      </p:sp>
    </p:spTree>
    <p:extLst>
      <p:ext uri="{BB962C8B-B14F-4D97-AF65-F5344CB8AC3E}">
        <p14:creationId xmlns:p14="http://schemas.microsoft.com/office/powerpoint/2010/main" val="16551636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CA"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fld id="{8B7D2DCA-0245-4100-806C-2F0C8019C72B}" type="slidenum">
              <a:rPr lang="en-CA" altLang="en-US">
                <a:solidFill>
                  <a:srgbClr val="000000"/>
                </a:solidFill>
              </a:rPr>
              <a:pPr/>
              <a:t>‹#›</a:t>
            </a:fld>
            <a:endParaRPr lang="en-CA" altLang="en-US" dirty="0">
              <a:solidFill>
                <a:srgbClr val="000000"/>
              </a:solidFill>
            </a:endParaRPr>
          </a:p>
        </p:txBody>
      </p:sp>
    </p:spTree>
    <p:extLst>
      <p:ext uri="{BB962C8B-B14F-4D97-AF65-F5344CB8AC3E}">
        <p14:creationId xmlns:p14="http://schemas.microsoft.com/office/powerpoint/2010/main" val="42318481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68313" y="917575"/>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CA" altLang="en-US" smtClean="0"/>
              <a:t>Click to edit Master title style</a:t>
            </a:r>
          </a:p>
        </p:txBody>
      </p:sp>
      <p:sp>
        <p:nvSpPr>
          <p:cNvPr id="1027" name="Rectangle 3"/>
          <p:cNvSpPr>
            <a:spLocks noGrp="1" noChangeArrowheads="1"/>
          </p:cNvSpPr>
          <p:nvPr>
            <p:ph type="body" idx="1"/>
          </p:nvPr>
        </p:nvSpPr>
        <p:spPr bwMode="auto">
          <a:xfrm>
            <a:off x="468313" y="2060575"/>
            <a:ext cx="8229600" cy="4094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CA" altLang="en-US" smtClean="0"/>
              <a:t>Click to edit Master text styles</a:t>
            </a:r>
          </a:p>
          <a:p>
            <a:pPr lvl="1"/>
            <a:r>
              <a:rPr lang="en-CA" altLang="en-US" smtClean="0"/>
              <a:t>Second level</a:t>
            </a:r>
          </a:p>
          <a:p>
            <a:pPr lvl="2"/>
            <a:r>
              <a:rPr lang="en-CA" altLang="en-US" smtClean="0"/>
              <a:t>Third level</a:t>
            </a:r>
          </a:p>
          <a:p>
            <a:pPr lvl="3"/>
            <a:r>
              <a:rPr lang="en-CA" altLang="en-US" smtClean="0"/>
              <a:t>Fourth level</a:t>
            </a:r>
          </a:p>
          <a:p>
            <a:pPr lvl="4"/>
            <a:r>
              <a:rPr lang="en-CA" altLang="en-US" smtClean="0"/>
              <a:t>Fifth level</a:t>
            </a: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B81E57B6-7368-4281-98AD-B4B667731CB3}" type="slidenum">
              <a:rPr lang="en-CA" altLang="en-US">
                <a:solidFill>
                  <a:srgbClr val="000000"/>
                </a:solidFill>
                <a:latin typeface="Arial" panose="020B0604020202020204" pitchFamily="34" charset="0"/>
              </a:rPr>
              <a:pPr fontAlgn="base">
                <a:spcBef>
                  <a:spcPct val="0"/>
                </a:spcBef>
                <a:spcAft>
                  <a:spcPct val="0"/>
                </a:spcAft>
              </a:pPr>
              <a:t>‹#›</a:t>
            </a:fld>
            <a:endParaRPr lang="en-CA" altLang="en-US" dirty="0">
              <a:solidFill>
                <a:srgbClr val="000000"/>
              </a:solidFill>
              <a:latin typeface="Arial" panose="020B0604020202020204" pitchFamily="34" charset="0"/>
            </a:endParaRPr>
          </a:p>
        </p:txBody>
      </p:sp>
      <p:pic>
        <p:nvPicPr>
          <p:cNvPr id="1029" name="Picture 10" descr="KinCanadaLogo2013ne"/>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179388" y="188913"/>
            <a:ext cx="2952750" cy="909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2" descr="Curve"/>
          <p:cNvPicPr>
            <a:picLocks noChangeAspect="1" noChangeArrowheads="1"/>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a:off x="-395288" y="6237288"/>
            <a:ext cx="9936163"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algn="ctr" rtl="0" eaLnBrk="0" fontAlgn="base" hangingPunct="0">
        <a:spcBef>
          <a:spcPct val="0"/>
        </a:spcBef>
        <a:spcAft>
          <a:spcPct val="0"/>
        </a:spcAft>
        <a:defRPr sz="4400">
          <a:solidFill>
            <a:srgbClr val="521C78"/>
          </a:solidFill>
          <a:latin typeface="+mj-lt"/>
          <a:ea typeface="+mj-ea"/>
          <a:cs typeface="+mj-cs"/>
        </a:defRPr>
      </a:lvl1pPr>
      <a:lvl2pPr algn="ctr" rtl="0" eaLnBrk="0" fontAlgn="base" hangingPunct="0">
        <a:spcBef>
          <a:spcPct val="0"/>
        </a:spcBef>
        <a:spcAft>
          <a:spcPct val="0"/>
        </a:spcAft>
        <a:defRPr sz="4400">
          <a:solidFill>
            <a:srgbClr val="521C78"/>
          </a:solidFill>
          <a:latin typeface="Myriad Pro" pitchFamily="34" charset="0"/>
          <a:cs typeface="Arial" charset="0"/>
        </a:defRPr>
      </a:lvl2pPr>
      <a:lvl3pPr algn="ctr" rtl="0" eaLnBrk="0" fontAlgn="base" hangingPunct="0">
        <a:spcBef>
          <a:spcPct val="0"/>
        </a:spcBef>
        <a:spcAft>
          <a:spcPct val="0"/>
        </a:spcAft>
        <a:defRPr sz="4400">
          <a:solidFill>
            <a:srgbClr val="521C78"/>
          </a:solidFill>
          <a:latin typeface="Myriad Pro" pitchFamily="34" charset="0"/>
          <a:cs typeface="Arial" charset="0"/>
        </a:defRPr>
      </a:lvl3pPr>
      <a:lvl4pPr algn="ctr" rtl="0" eaLnBrk="0" fontAlgn="base" hangingPunct="0">
        <a:spcBef>
          <a:spcPct val="0"/>
        </a:spcBef>
        <a:spcAft>
          <a:spcPct val="0"/>
        </a:spcAft>
        <a:defRPr sz="4400">
          <a:solidFill>
            <a:srgbClr val="521C78"/>
          </a:solidFill>
          <a:latin typeface="Myriad Pro" pitchFamily="34" charset="0"/>
          <a:cs typeface="Arial" charset="0"/>
        </a:defRPr>
      </a:lvl4pPr>
      <a:lvl5pPr algn="ctr" rtl="0" eaLnBrk="0" fontAlgn="base" hangingPunct="0">
        <a:spcBef>
          <a:spcPct val="0"/>
        </a:spcBef>
        <a:spcAft>
          <a:spcPct val="0"/>
        </a:spcAft>
        <a:defRPr sz="4400">
          <a:solidFill>
            <a:srgbClr val="521C78"/>
          </a:solidFill>
          <a:latin typeface="Myriad Pro" pitchFamily="34" charset="0"/>
          <a:cs typeface="Arial" charset="0"/>
        </a:defRPr>
      </a:lvl5pPr>
      <a:lvl6pPr marL="457200" algn="ctr" rtl="0" fontAlgn="base">
        <a:spcBef>
          <a:spcPct val="0"/>
        </a:spcBef>
        <a:spcAft>
          <a:spcPct val="0"/>
        </a:spcAft>
        <a:defRPr sz="4400">
          <a:solidFill>
            <a:srgbClr val="521C78"/>
          </a:solidFill>
          <a:latin typeface="Myriad Pro" pitchFamily="34" charset="0"/>
          <a:cs typeface="Arial" charset="0"/>
        </a:defRPr>
      </a:lvl6pPr>
      <a:lvl7pPr marL="914400" algn="ctr" rtl="0" fontAlgn="base">
        <a:spcBef>
          <a:spcPct val="0"/>
        </a:spcBef>
        <a:spcAft>
          <a:spcPct val="0"/>
        </a:spcAft>
        <a:defRPr sz="4400">
          <a:solidFill>
            <a:srgbClr val="521C78"/>
          </a:solidFill>
          <a:latin typeface="Myriad Pro" pitchFamily="34" charset="0"/>
          <a:cs typeface="Arial" charset="0"/>
        </a:defRPr>
      </a:lvl7pPr>
      <a:lvl8pPr marL="1371600" algn="ctr" rtl="0" fontAlgn="base">
        <a:spcBef>
          <a:spcPct val="0"/>
        </a:spcBef>
        <a:spcAft>
          <a:spcPct val="0"/>
        </a:spcAft>
        <a:defRPr sz="4400">
          <a:solidFill>
            <a:srgbClr val="521C78"/>
          </a:solidFill>
          <a:latin typeface="Myriad Pro" pitchFamily="34" charset="0"/>
          <a:cs typeface="Arial" charset="0"/>
        </a:defRPr>
      </a:lvl8pPr>
      <a:lvl9pPr marL="1828800" algn="ctr" rtl="0" fontAlgn="base">
        <a:spcBef>
          <a:spcPct val="0"/>
        </a:spcBef>
        <a:spcAft>
          <a:spcPct val="0"/>
        </a:spcAft>
        <a:defRPr sz="4400">
          <a:solidFill>
            <a:srgbClr val="521C78"/>
          </a:solidFill>
          <a:latin typeface="Myriad Pro"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hyperlink" Target="https://www.google.ca/url?sa=i&amp;rct=j&amp;q=&amp;esrc=s&amp;source=images&amp;cd=&amp;cad=rja&amp;uact=8&amp;ved=0ahUKEwjyrbv5xOnWAhVD34MKHQE1DbsQjRwIBw&amp;url=https://hcldr.wordpress.com/2013/07/29/july-28th-chat-feedback/&amp;psig=AOvVaw0X_hmQX0UFoxDzAWVGa6Pk&amp;ust=1507844574725939" TargetMode="External"/><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331640" y="3356992"/>
            <a:ext cx="6552728" cy="677108"/>
          </a:xfrm>
          <a:prstGeom prst="rect">
            <a:avLst/>
          </a:prstGeom>
          <a:noFill/>
        </p:spPr>
        <p:txBody>
          <a:bodyPr wrap="square" rtlCol="0">
            <a:spAutoFit/>
          </a:bodyPr>
          <a:lstStyle/>
          <a:p>
            <a:endParaRPr lang="en-US" sz="2000" dirty="0" smtClean="0"/>
          </a:p>
          <a:p>
            <a:endParaRPr lang="en-US" dirty="0"/>
          </a:p>
        </p:txBody>
      </p:sp>
      <p:sp>
        <p:nvSpPr>
          <p:cNvPr id="4" name="Subtitle 2"/>
          <p:cNvSpPr txBox="1">
            <a:spLocks/>
          </p:cNvSpPr>
          <p:nvPr/>
        </p:nvSpPr>
        <p:spPr>
          <a:xfrm>
            <a:off x="683568" y="3501008"/>
            <a:ext cx="8064896" cy="1008112"/>
          </a:xfrm>
          <a:prstGeom prst="rect">
            <a:avLst/>
          </a:prstGeom>
        </p:spPr>
        <p:style>
          <a:lnRef idx="1">
            <a:schemeClr val="dk1"/>
          </a:lnRef>
          <a:fillRef idx="2">
            <a:schemeClr val="dk1"/>
          </a:fillRef>
          <a:effectRef idx="1">
            <a:schemeClr val="dk1"/>
          </a:effectRef>
          <a:fontRef idx="minor">
            <a:schemeClr val="dk1"/>
          </a:fontRef>
        </p:style>
        <p:txBody>
          <a:bodyPr/>
          <a:lstStyle/>
          <a:p>
            <a:pPr marL="342900" marR="0" lvl="0" indent="-342900" algn="ctr" defTabSz="914400" rtl="0" eaLnBrk="0" fontAlgn="base" latinLnBrk="0" hangingPunct="0">
              <a:lnSpc>
                <a:spcPct val="100000"/>
              </a:lnSpc>
              <a:spcBef>
                <a:spcPct val="20000"/>
              </a:spcBef>
              <a:spcAft>
                <a:spcPct val="0"/>
              </a:spcAft>
              <a:buClrTx/>
              <a:buSzTx/>
              <a:tabLst/>
              <a:defRPr/>
            </a:pPr>
            <a:r>
              <a:rPr kumimoji="0" lang="en-US" sz="4800" b="1" i="0" u="none" strike="noStrike" kern="0" cap="none" spc="0" normalizeH="0" baseline="0" noProof="0" dirty="0" smtClean="0">
                <a:ln>
                  <a:noFill/>
                </a:ln>
                <a:solidFill>
                  <a:srgbClr val="FF0000"/>
                </a:solidFill>
                <a:effectLst/>
                <a:uLnTx/>
                <a:uFillTx/>
                <a:latin typeface="+mn-lt"/>
                <a:ea typeface="+mn-ea"/>
                <a:cs typeface="+mn-cs"/>
              </a:rPr>
              <a:t>Linking with our Members</a:t>
            </a:r>
          </a:p>
        </p:txBody>
      </p:sp>
      <p:sp>
        <p:nvSpPr>
          <p:cNvPr id="5" name="Rectangle 4"/>
          <p:cNvSpPr/>
          <p:nvPr/>
        </p:nvSpPr>
        <p:spPr>
          <a:xfrm>
            <a:off x="611560" y="1196752"/>
            <a:ext cx="7992888" cy="1446550"/>
          </a:xfrm>
          <a:prstGeom prst="rect">
            <a:avLst/>
          </a:prstGeom>
        </p:spPr>
        <p:txBody>
          <a:bodyPr wrap="square">
            <a:spAutoFit/>
          </a:bodyPr>
          <a:lstStyle/>
          <a:p>
            <a:pPr algn="ctr"/>
            <a:r>
              <a:rPr lang="en-US" sz="4400" dirty="0" smtClean="0">
                <a:solidFill>
                  <a:schemeClr val="tx1">
                    <a:lumMod val="50000"/>
                    <a:lumOff val="50000"/>
                  </a:schemeClr>
                </a:solidFill>
              </a:rPr>
              <a:t>National Board of Directors FLC Report</a:t>
            </a:r>
            <a:endParaRPr lang="en-US" sz="4400" dirty="0">
              <a:solidFill>
                <a:schemeClr val="tx1">
                  <a:lumMod val="50000"/>
                  <a:lumOff val="50000"/>
                </a:schemeClr>
              </a:solidFill>
            </a:endParaRP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Content Placeholder 19" descr="Picture2.png"/>
          <p:cNvPicPr>
            <a:picLocks noGrp="1" noChangeAspect="1"/>
          </p:cNvPicPr>
          <p:nvPr>
            <p:ph idx="1"/>
          </p:nvPr>
        </p:nvPicPr>
        <p:blipFill>
          <a:blip r:embed="rId3" cstate="print"/>
          <a:stretch>
            <a:fillRect/>
          </a:stretch>
        </p:blipFill>
        <p:spPr>
          <a:xfrm>
            <a:off x="1905000" y="1066800"/>
            <a:ext cx="5119365" cy="5086638"/>
          </a:xfrm>
        </p:spPr>
      </p:pic>
      <p:sp>
        <p:nvSpPr>
          <p:cNvPr id="2" name="Title 1"/>
          <p:cNvSpPr>
            <a:spLocks noGrp="1"/>
          </p:cNvSpPr>
          <p:nvPr>
            <p:ph type="title"/>
          </p:nvPr>
        </p:nvSpPr>
        <p:spPr>
          <a:xfrm>
            <a:off x="468313" y="917575"/>
            <a:ext cx="8229600" cy="530225"/>
          </a:xfrm>
        </p:spPr>
        <p:txBody>
          <a:bodyPr/>
          <a:lstStyle/>
          <a:p>
            <a:r>
              <a:rPr lang="en-US" sz="3600" dirty="0" smtClean="0">
                <a:solidFill>
                  <a:schemeClr val="tx1">
                    <a:lumMod val="95000"/>
                    <a:lumOff val="5000"/>
                  </a:schemeClr>
                </a:solidFill>
              </a:rPr>
              <a:t>Committees of the National Board</a:t>
            </a:r>
            <a:endParaRPr lang="en-US" sz="3600" dirty="0">
              <a:solidFill>
                <a:schemeClr val="tx1">
                  <a:lumMod val="95000"/>
                  <a:lumOff val="5000"/>
                </a:schemeClr>
              </a:solidFill>
            </a:endParaRPr>
          </a:p>
        </p:txBody>
      </p:sp>
    </p:spTree>
    <p:extLst>
      <p:ext uri="{BB962C8B-B14F-4D97-AF65-F5344CB8AC3E}">
        <p14:creationId xmlns:p14="http://schemas.microsoft.com/office/powerpoint/2010/main" val="28445999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19200"/>
            <a:ext cx="8229600" cy="606425"/>
          </a:xfrm>
        </p:spPr>
        <p:txBody>
          <a:bodyPr/>
          <a:lstStyle/>
          <a:p>
            <a:r>
              <a:rPr lang="en-US" b="1" dirty="0" smtClean="0">
                <a:solidFill>
                  <a:schemeClr val="tx1">
                    <a:lumMod val="65000"/>
                    <a:lumOff val="35000"/>
                  </a:schemeClr>
                </a:solidFill>
              </a:rPr>
              <a:t/>
            </a:r>
            <a:br>
              <a:rPr lang="en-US" b="1" dirty="0" smtClean="0">
                <a:solidFill>
                  <a:schemeClr val="tx1">
                    <a:lumMod val="65000"/>
                    <a:lumOff val="35000"/>
                  </a:schemeClr>
                </a:solidFill>
              </a:rPr>
            </a:br>
            <a:r>
              <a:rPr lang="en-US" b="1" dirty="0" smtClean="0">
                <a:solidFill>
                  <a:schemeClr val="tx1">
                    <a:lumMod val="65000"/>
                    <a:lumOff val="35000"/>
                  </a:schemeClr>
                </a:solidFill>
              </a:rPr>
              <a:t>Strategic </a:t>
            </a:r>
            <a:r>
              <a:rPr lang="en-US" b="1" dirty="0">
                <a:solidFill>
                  <a:schemeClr val="tx1">
                    <a:lumMod val="65000"/>
                    <a:lumOff val="35000"/>
                  </a:schemeClr>
                </a:solidFill>
              </a:rPr>
              <a:t>Plan</a:t>
            </a:r>
            <a:br>
              <a:rPr lang="en-US" b="1" dirty="0">
                <a:solidFill>
                  <a:schemeClr val="tx1">
                    <a:lumMod val="65000"/>
                    <a:lumOff val="35000"/>
                  </a:schemeClr>
                </a:solidFill>
              </a:rPr>
            </a:br>
            <a:endParaRPr lang="en-US" dirty="0"/>
          </a:p>
        </p:txBody>
      </p:sp>
      <p:sp>
        <p:nvSpPr>
          <p:cNvPr id="3" name="Content Placeholder 2"/>
          <p:cNvSpPr>
            <a:spLocks noGrp="1"/>
          </p:cNvSpPr>
          <p:nvPr>
            <p:ph idx="1"/>
          </p:nvPr>
        </p:nvSpPr>
        <p:spPr/>
        <p:txBody>
          <a:bodyPr/>
          <a:lstStyle/>
          <a:p>
            <a:pPr marL="0" indent="0">
              <a:buNone/>
            </a:pPr>
            <a:r>
              <a:rPr lang="en-CA" sz="1800" b="1" dirty="0"/>
              <a:t/>
            </a:r>
            <a:br>
              <a:rPr lang="en-CA" sz="1800" b="1" dirty="0"/>
            </a:br>
            <a:r>
              <a:rPr lang="en-CA" sz="2400" b="1" dirty="0">
                <a:latin typeface="Arial" panose="020B0604020202020204" pitchFamily="34" charset="0"/>
                <a:cs typeface="Arial" panose="020B0604020202020204" pitchFamily="34" charset="0"/>
              </a:rPr>
              <a:t>Program - </a:t>
            </a:r>
            <a:r>
              <a:rPr lang="en-CA" sz="2400" dirty="0">
                <a:latin typeface="Arial" panose="020B0604020202020204" pitchFamily="34" charset="0"/>
                <a:cs typeface="Arial" panose="020B0604020202020204" pitchFamily="34" charset="0"/>
              </a:rPr>
              <a:t>Enhance our programs and services by assessing and meeting the common needs of our clubs</a:t>
            </a:r>
            <a:r>
              <a:rPr lang="en-CA" sz="2400" dirty="0" smtClean="0">
                <a:latin typeface="Arial" panose="020B0604020202020204" pitchFamily="34" charset="0"/>
                <a:cs typeface="Arial" panose="020B0604020202020204" pitchFamily="34" charset="0"/>
              </a:rPr>
              <a:t>.</a:t>
            </a:r>
          </a:p>
          <a:p>
            <a:pPr marL="0" indent="0">
              <a:buNone/>
            </a:pPr>
            <a:r>
              <a:rPr lang="en-US" sz="2400" dirty="0">
                <a:latin typeface="Arial" panose="020B0604020202020204" pitchFamily="34" charset="0"/>
                <a:cs typeface="Arial" panose="020B0604020202020204" pitchFamily="34" charset="0"/>
              </a:rPr>
              <a:t/>
            </a:r>
            <a:br>
              <a:rPr lang="en-US" sz="2400" dirty="0">
                <a:latin typeface="Arial" panose="020B0604020202020204" pitchFamily="34" charset="0"/>
                <a:cs typeface="Arial" panose="020B0604020202020204" pitchFamily="34" charset="0"/>
              </a:rPr>
            </a:br>
            <a:r>
              <a:rPr lang="en-CA" sz="2400" b="1">
                <a:latin typeface="Arial" panose="020B0604020202020204" pitchFamily="34" charset="0"/>
                <a:cs typeface="Arial" panose="020B0604020202020204" pitchFamily="34" charset="0"/>
              </a:rPr>
              <a:t>Stakeholder </a:t>
            </a:r>
            <a:r>
              <a:rPr lang="en-CA" sz="2400" b="1" smtClean="0">
                <a:latin typeface="Arial" panose="020B0604020202020204" pitchFamily="34" charset="0"/>
                <a:cs typeface="Arial" panose="020B0604020202020204" pitchFamily="34" charset="0"/>
              </a:rPr>
              <a:t>- </a:t>
            </a:r>
            <a:r>
              <a:rPr lang="en-CA" sz="2400" smtClean="0">
                <a:latin typeface="Arial" panose="020B0604020202020204" pitchFamily="34" charset="0"/>
                <a:cs typeface="Arial" panose="020B0604020202020204" pitchFamily="34" charset="0"/>
              </a:rPr>
              <a:t>Kin </a:t>
            </a:r>
            <a:r>
              <a:rPr lang="en-CA" sz="2400" dirty="0">
                <a:latin typeface="Arial" panose="020B0604020202020204" pitchFamily="34" charset="0"/>
                <a:cs typeface="Arial" panose="020B0604020202020204" pitchFamily="34" charset="0"/>
              </a:rPr>
              <a:t>Canada will be the first choice service organization in Canada</a:t>
            </a:r>
            <a:r>
              <a:rPr lang="en-CA" sz="2400" dirty="0" smtClean="0">
                <a:latin typeface="Arial" panose="020B0604020202020204" pitchFamily="34" charset="0"/>
                <a:cs typeface="Arial" panose="020B0604020202020204" pitchFamily="34" charset="0"/>
              </a:rPr>
              <a:t>.</a:t>
            </a:r>
          </a:p>
          <a:p>
            <a:pPr marL="0" indent="0">
              <a:buNone/>
            </a:pPr>
            <a:r>
              <a:rPr lang="en-US" sz="2400" dirty="0">
                <a:latin typeface="Arial" panose="020B0604020202020204" pitchFamily="34" charset="0"/>
                <a:cs typeface="Arial" panose="020B0604020202020204" pitchFamily="34" charset="0"/>
              </a:rPr>
              <a:t/>
            </a:r>
            <a:br>
              <a:rPr lang="en-US" sz="2400" dirty="0">
                <a:latin typeface="Arial" panose="020B0604020202020204" pitchFamily="34" charset="0"/>
                <a:cs typeface="Arial" panose="020B0604020202020204" pitchFamily="34" charset="0"/>
              </a:rPr>
            </a:br>
            <a:r>
              <a:rPr lang="en-CA" sz="2400" b="1" dirty="0">
                <a:latin typeface="Arial" panose="020B0604020202020204" pitchFamily="34" charset="0"/>
                <a:cs typeface="Arial" panose="020B0604020202020204" pitchFamily="34" charset="0"/>
              </a:rPr>
              <a:t>Organizational Capacity - </a:t>
            </a:r>
            <a:r>
              <a:rPr lang="en-CA" sz="2400" dirty="0">
                <a:latin typeface="Arial" panose="020B0604020202020204" pitchFamily="34" charset="0"/>
                <a:cs typeface="Arial" panose="020B0604020202020204" pitchFamily="34" charset="0"/>
              </a:rPr>
              <a:t>Ensure we have the skills and infrastructure necessary to meet the common needs of clubs.</a:t>
            </a:r>
            <a:r>
              <a:rPr lang="en-US" sz="1800" dirty="0">
                <a:latin typeface="Arial" panose="020B0604020202020204" pitchFamily="34" charset="0"/>
                <a:cs typeface="Arial" panose="020B0604020202020204" pitchFamily="34" charset="0"/>
              </a:rPr>
              <a:t/>
            </a:r>
            <a:br>
              <a:rPr lang="en-US" sz="1800" dirty="0">
                <a:latin typeface="Arial" panose="020B0604020202020204" pitchFamily="34" charset="0"/>
                <a:cs typeface="Arial" panose="020B0604020202020204" pitchFamily="34" charset="0"/>
              </a:rPr>
            </a:br>
            <a:endParaRPr lang="en-US" sz="1800" dirty="0"/>
          </a:p>
        </p:txBody>
      </p:sp>
    </p:spTree>
    <p:extLst>
      <p:ext uri="{BB962C8B-B14F-4D97-AF65-F5344CB8AC3E}">
        <p14:creationId xmlns:p14="http://schemas.microsoft.com/office/powerpoint/2010/main" val="768410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0"/>
            <a:ext cx="8229600" cy="2362200"/>
          </a:xfrm>
        </p:spPr>
        <p:txBody>
          <a:bodyPr/>
          <a:lstStyle/>
          <a:p>
            <a:pPr marL="0" indent="0" algn="ctr">
              <a:buNone/>
            </a:pPr>
            <a:r>
              <a:rPr lang="en-US" b="1" dirty="0" smtClean="0">
                <a:solidFill>
                  <a:srgbClr val="FF0000"/>
                </a:solidFill>
              </a:rPr>
              <a:t>KISS Exercise </a:t>
            </a:r>
            <a:endParaRPr lang="en-US" sz="2000" b="1" dirty="0"/>
          </a:p>
          <a:p>
            <a:pPr marL="0" indent="0" algn="ctr">
              <a:buNone/>
            </a:pPr>
            <a:r>
              <a:rPr lang="en-US" sz="2000" b="1" dirty="0" smtClean="0"/>
              <a:t>(District Conventions)</a:t>
            </a:r>
          </a:p>
          <a:p>
            <a:pPr marL="0" indent="0"/>
            <a:endParaRPr lang="en-US" sz="2000" b="1" dirty="0" smtClean="0"/>
          </a:p>
          <a:p>
            <a:pPr marL="0" indent="0" algn="ctr">
              <a:buNone/>
            </a:pPr>
            <a:r>
              <a:rPr lang="en-US" b="1" dirty="0" smtClean="0">
                <a:solidFill>
                  <a:srgbClr val="FF0000"/>
                </a:solidFill>
              </a:rPr>
              <a:t>Future Forward Exercise </a:t>
            </a:r>
          </a:p>
          <a:p>
            <a:pPr marL="0" indent="0" algn="ctr">
              <a:buNone/>
            </a:pPr>
            <a:r>
              <a:rPr lang="en-US" sz="2000" b="1" dirty="0" smtClean="0"/>
              <a:t>(National Kinvention)</a:t>
            </a:r>
          </a:p>
          <a:p>
            <a:pPr marL="0" lvl="0" indent="0" algn="ctr">
              <a:buNone/>
            </a:pPr>
            <a:endParaRPr lang="en-US" b="1" dirty="0"/>
          </a:p>
          <a:p>
            <a:pPr marL="0" indent="0">
              <a:buNone/>
            </a:pPr>
            <a:endParaRPr lang="en-US" dirty="0"/>
          </a:p>
        </p:txBody>
      </p:sp>
      <p:grpSp>
        <p:nvGrpSpPr>
          <p:cNvPr id="4" name="Group 3"/>
          <p:cNvGrpSpPr/>
          <p:nvPr/>
        </p:nvGrpSpPr>
        <p:grpSpPr>
          <a:xfrm>
            <a:off x="511857" y="1295400"/>
            <a:ext cx="8153400" cy="1295400"/>
            <a:chOff x="42479" y="0"/>
            <a:chExt cx="6336703" cy="1216800"/>
          </a:xfrm>
          <a:scene3d>
            <a:camera prst="orthographicFront"/>
            <a:lightRig rig="threePt" dir="t">
              <a:rot lat="0" lon="0" rev="7500000"/>
            </a:lightRig>
          </a:scene3d>
        </p:grpSpPr>
        <p:sp>
          <p:nvSpPr>
            <p:cNvPr id="5" name="Rounded Rectangle 4"/>
            <p:cNvSpPr/>
            <p:nvPr/>
          </p:nvSpPr>
          <p:spPr>
            <a:xfrm>
              <a:off x="42479" y="0"/>
              <a:ext cx="6336703" cy="1216800"/>
            </a:xfrm>
            <a:prstGeom prst="roundRect">
              <a:avLst/>
            </a:prstGeom>
            <a:gradFill flip="none" rotWithShape="1">
              <a:gsLst>
                <a:gs pos="0">
                  <a:srgbClr val="FFF200"/>
                </a:gs>
                <a:gs pos="45000">
                  <a:srgbClr val="FF7A00"/>
                </a:gs>
                <a:gs pos="70000">
                  <a:srgbClr val="FF0300"/>
                </a:gs>
                <a:gs pos="100000">
                  <a:srgbClr val="4D0808"/>
                </a:gs>
              </a:gsLst>
              <a:path path="rect">
                <a:fillToRect l="100000" t="100000"/>
              </a:path>
              <a:tileRect r="-100000" b="-100000"/>
            </a:gradFill>
            <a:sp3d prstMaterial="plastic">
              <a:bevelT w="127000" h="25400" prst="relaxedInset"/>
            </a:sp3d>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sp>
        <p:sp>
          <p:nvSpPr>
            <p:cNvPr id="6" name="Rounded Rectangle 4"/>
            <p:cNvSpPr/>
            <p:nvPr/>
          </p:nvSpPr>
          <p:spPr>
            <a:xfrm>
              <a:off x="59399" y="59399"/>
              <a:ext cx="6217905" cy="1098002"/>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98120" tIns="198120" rIns="198120" bIns="198120" numCol="1" spcCol="1270" anchor="ctr" anchorCtr="0">
              <a:noAutofit/>
            </a:bodyPr>
            <a:lstStyle/>
            <a:p>
              <a:pPr lvl="0" algn="ctr" defTabSz="2311400" rtl="0">
                <a:lnSpc>
                  <a:spcPct val="90000"/>
                </a:lnSpc>
                <a:spcBef>
                  <a:spcPct val="0"/>
                </a:spcBef>
                <a:spcAft>
                  <a:spcPct val="35000"/>
                </a:spcAft>
              </a:pPr>
              <a:r>
                <a:rPr lang="en-CA" sz="5400" b="1" kern="1200" dirty="0" smtClean="0">
                  <a:solidFill>
                    <a:schemeClr val="accent1">
                      <a:lumMod val="10000"/>
                    </a:schemeClr>
                  </a:solidFill>
                  <a:latin typeface="Arial Narrow" pitchFamily="34" charset="0"/>
                </a:rPr>
                <a:t>We Heard You!</a:t>
              </a:r>
              <a:endParaRPr lang="en-CA" sz="5400" b="1" kern="1200" dirty="0">
                <a:solidFill>
                  <a:schemeClr val="accent1">
                    <a:lumMod val="10000"/>
                  </a:schemeClr>
                </a:solidFill>
                <a:latin typeface="Arial Narrow" pitchFamily="34" charset="0"/>
              </a:endParaRPr>
            </a:p>
          </p:txBody>
        </p:sp>
      </p:grpSp>
    </p:spTree>
    <p:extLst>
      <p:ext uri="{BB962C8B-B14F-4D97-AF65-F5344CB8AC3E}">
        <p14:creationId xmlns:p14="http://schemas.microsoft.com/office/powerpoint/2010/main" val="25422998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Owner\Dropbox\NBOD Committee Work 17-18\Communications\Communication.png"/>
          <p:cNvPicPr>
            <a:picLocks noChangeAspect="1" noChangeArrowheads="1"/>
          </p:cNvPicPr>
          <p:nvPr/>
        </p:nvPicPr>
        <p:blipFill>
          <a:blip r:embed="rId3" cstate="print"/>
          <a:srcRect/>
          <a:stretch>
            <a:fillRect/>
          </a:stretch>
        </p:blipFill>
        <p:spPr bwMode="auto">
          <a:xfrm>
            <a:off x="457200" y="914400"/>
            <a:ext cx="8169532" cy="5410200"/>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Owner\Dropbox\NBOD Committee Work 17-18\Communications\building leaders.png"/>
          <p:cNvPicPr>
            <a:picLocks noChangeAspect="1" noChangeArrowheads="1"/>
          </p:cNvPicPr>
          <p:nvPr/>
        </p:nvPicPr>
        <p:blipFill>
          <a:blip r:embed="rId3" cstate="print"/>
          <a:srcRect/>
          <a:stretch>
            <a:fillRect/>
          </a:stretch>
        </p:blipFill>
        <p:spPr bwMode="auto">
          <a:xfrm>
            <a:off x="1181100" y="1295400"/>
            <a:ext cx="6781800" cy="4792556"/>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Owner\Dropbox\NBOD Committee Work 17-18\Communications\Respect Guidance Support.png"/>
          <p:cNvPicPr>
            <a:picLocks noChangeAspect="1" noChangeArrowheads="1"/>
          </p:cNvPicPr>
          <p:nvPr/>
        </p:nvPicPr>
        <p:blipFill>
          <a:blip r:embed="rId3" cstate="print"/>
          <a:srcRect/>
          <a:stretch>
            <a:fillRect/>
          </a:stretch>
        </p:blipFill>
        <p:spPr bwMode="auto">
          <a:xfrm>
            <a:off x="381000" y="1447800"/>
            <a:ext cx="8375865" cy="3970337"/>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Image result for feedforward graphic">
            <a:hlinkClick r:id="rId3"/>
          </p:cNvPr>
          <p:cNvPicPr>
            <a:picLocks noChangeAspect="1" noChangeArrowheads="1"/>
          </p:cNvPicPr>
          <p:nvPr/>
        </p:nvPicPr>
        <p:blipFill>
          <a:blip r:embed="rId4" cstate="print"/>
          <a:srcRect/>
          <a:stretch>
            <a:fillRect/>
          </a:stretch>
        </p:blipFill>
        <p:spPr bwMode="auto">
          <a:xfrm>
            <a:off x="457200" y="990600"/>
            <a:ext cx="8686800" cy="5181600"/>
          </a:xfrm>
          <a:prstGeom prst="rect">
            <a:avLst/>
          </a:prstGeom>
          <a:noFill/>
        </p:spPr>
      </p:pic>
      <p:sp>
        <p:nvSpPr>
          <p:cNvPr id="4" name="TextBox 3"/>
          <p:cNvSpPr txBox="1"/>
          <p:nvPr/>
        </p:nvSpPr>
        <p:spPr>
          <a:xfrm>
            <a:off x="1676400" y="2362200"/>
            <a:ext cx="5943600" cy="1569660"/>
          </a:xfrm>
          <a:prstGeom prst="rect">
            <a:avLst/>
          </a:prstGeom>
          <a:noFill/>
        </p:spPr>
        <p:txBody>
          <a:bodyPr wrap="square" rtlCol="0">
            <a:spAutoFit/>
          </a:bodyPr>
          <a:lstStyle/>
          <a:p>
            <a:pPr algn="ctr"/>
            <a:r>
              <a:rPr lang="en-US" sz="4800" b="1" dirty="0" smtClean="0"/>
              <a:t>Feedback?</a:t>
            </a:r>
          </a:p>
          <a:p>
            <a:pPr algn="ctr"/>
            <a:r>
              <a:rPr lang="en-US" sz="4800" b="1" dirty="0" smtClean="0"/>
              <a:t>…FeedFORWARD!</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2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20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Myriad Pro"/>
        <a:ea typeface=""/>
        <a:cs typeface="Arial"/>
      </a:majorFont>
      <a:minorFont>
        <a:latin typeface="Myriad Pro"/>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2208</TotalTime>
  <Words>795</Words>
  <Application>Microsoft Office PowerPoint</Application>
  <PresentationFormat>On-screen Show (4:3)</PresentationFormat>
  <Paragraphs>159</Paragraphs>
  <Slides>8</Slides>
  <Notes>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Arial</vt:lpstr>
      <vt:lpstr>Arial Narrow</vt:lpstr>
      <vt:lpstr>Calibri</vt:lpstr>
      <vt:lpstr>Myriad Pro</vt:lpstr>
      <vt:lpstr>Default Design</vt:lpstr>
      <vt:lpstr>PowerPoint Presentation</vt:lpstr>
      <vt:lpstr>Committees of the National Board</vt:lpstr>
      <vt:lpstr> Strategic Plan </vt:lpstr>
      <vt:lpstr>PowerPoint Presentation</vt:lpstr>
      <vt:lpstr>PowerPoint Presentation</vt:lpstr>
      <vt:lpstr>PowerPoint Presentation</vt:lpstr>
      <vt:lpstr>PowerPoint Presentation</vt:lpstr>
      <vt:lpstr>PowerPoint Presentation</vt:lpstr>
    </vt:vector>
  </TitlesOfParts>
  <Company>Grizli777</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Owner</dc:creator>
  <cp:lastModifiedBy>Monika McKean</cp:lastModifiedBy>
  <cp:revision>108</cp:revision>
  <dcterms:created xsi:type="dcterms:W3CDTF">2017-10-10T10:49:41Z</dcterms:created>
  <dcterms:modified xsi:type="dcterms:W3CDTF">2017-10-23T13:04:12Z</dcterms:modified>
</cp:coreProperties>
</file>