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 id="2147483688" r:id="rId2"/>
  </p:sldMasterIdLst>
  <p:notesMasterIdLst>
    <p:notesMasterId r:id="rId41"/>
  </p:notesMasterIdLst>
  <p:sldIdLst>
    <p:sldId id="256" r:id="rId3"/>
    <p:sldId id="265" r:id="rId4"/>
    <p:sldId id="330" r:id="rId5"/>
    <p:sldId id="331" r:id="rId6"/>
    <p:sldId id="355" r:id="rId7"/>
    <p:sldId id="266" r:id="rId8"/>
    <p:sldId id="347" r:id="rId9"/>
    <p:sldId id="260" r:id="rId10"/>
    <p:sldId id="353" r:id="rId11"/>
    <p:sldId id="320" r:id="rId12"/>
    <p:sldId id="294" r:id="rId13"/>
    <p:sldId id="356" r:id="rId14"/>
    <p:sldId id="350" r:id="rId15"/>
    <p:sldId id="343" r:id="rId16"/>
    <p:sldId id="344" r:id="rId17"/>
    <p:sldId id="351" r:id="rId18"/>
    <p:sldId id="345" r:id="rId19"/>
    <p:sldId id="346" r:id="rId20"/>
    <p:sldId id="300" r:id="rId21"/>
    <p:sldId id="321" r:id="rId22"/>
    <p:sldId id="324" r:id="rId23"/>
    <p:sldId id="322" r:id="rId24"/>
    <p:sldId id="354" r:id="rId25"/>
    <p:sldId id="326" r:id="rId26"/>
    <p:sldId id="327" r:id="rId27"/>
    <p:sldId id="274" r:id="rId28"/>
    <p:sldId id="332" r:id="rId29"/>
    <p:sldId id="334" r:id="rId30"/>
    <p:sldId id="333" r:id="rId31"/>
    <p:sldId id="335" r:id="rId32"/>
    <p:sldId id="340" r:id="rId33"/>
    <p:sldId id="304" r:id="rId34"/>
    <p:sldId id="338" r:id="rId35"/>
    <p:sldId id="299" r:id="rId36"/>
    <p:sldId id="306" r:id="rId37"/>
    <p:sldId id="284" r:id="rId38"/>
    <p:sldId id="285" r:id="rId39"/>
    <p:sldId id="310" r:id="rId40"/>
  </p:sldIdLst>
  <p:sldSz cx="9144000" cy="6858000" type="screen4x3"/>
  <p:notesSz cx="7077075" cy="89550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69627" autoAdjust="0"/>
  </p:normalViewPr>
  <p:slideViewPr>
    <p:cSldViewPr>
      <p:cViewPr>
        <p:scale>
          <a:sx n="40" d="100"/>
          <a:sy n="40" d="100"/>
        </p:scale>
        <p:origin x="-2112"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518" cy="44714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08952" y="0"/>
            <a:ext cx="3066518" cy="447142"/>
          </a:xfrm>
          <a:prstGeom prst="rect">
            <a:avLst/>
          </a:prstGeom>
        </p:spPr>
        <p:txBody>
          <a:bodyPr vert="horz" lIns="91440" tIns="45720" rIns="91440" bIns="45720" rtlCol="0"/>
          <a:lstStyle>
            <a:lvl1pPr algn="r">
              <a:defRPr sz="1200"/>
            </a:lvl1pPr>
          </a:lstStyle>
          <a:p>
            <a:fld id="{D0C2259E-C3A2-4BF2-878C-09F3BFE9AA2C}" type="datetimeFigureOut">
              <a:rPr lang="en-CA" smtClean="0"/>
              <a:t>28/10/2017</a:t>
            </a:fld>
            <a:endParaRPr lang="en-CA"/>
          </a:p>
        </p:txBody>
      </p:sp>
      <p:sp>
        <p:nvSpPr>
          <p:cNvPr id="4" name="Slide Image Placeholder 3"/>
          <p:cNvSpPr>
            <a:spLocks noGrp="1" noRot="1" noChangeAspect="1"/>
          </p:cNvSpPr>
          <p:nvPr>
            <p:ph type="sldImg" idx="2"/>
          </p:nvPr>
        </p:nvSpPr>
        <p:spPr>
          <a:xfrm>
            <a:off x="1298575" y="671513"/>
            <a:ext cx="4479925" cy="3359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8030" y="4253974"/>
            <a:ext cx="5661018" cy="402887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506415"/>
            <a:ext cx="3066518" cy="447142"/>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08952" y="8506415"/>
            <a:ext cx="3066518" cy="447142"/>
          </a:xfrm>
          <a:prstGeom prst="rect">
            <a:avLst/>
          </a:prstGeom>
        </p:spPr>
        <p:txBody>
          <a:bodyPr vert="horz" lIns="91440" tIns="45720" rIns="91440" bIns="45720" rtlCol="0" anchor="b"/>
          <a:lstStyle>
            <a:lvl1pPr algn="r">
              <a:defRPr sz="1200"/>
            </a:lvl1pPr>
          </a:lstStyle>
          <a:p>
            <a:fld id="{53FE18C1-3A18-4E33-BAE5-BCC0C65FA682}" type="slidenum">
              <a:rPr lang="en-CA" smtClean="0"/>
              <a:t>‹#›</a:t>
            </a:fld>
            <a:endParaRPr lang="en-CA"/>
          </a:p>
        </p:txBody>
      </p:sp>
    </p:spTree>
    <p:extLst>
      <p:ext uri="{BB962C8B-B14F-4D97-AF65-F5344CB8AC3E}">
        <p14:creationId xmlns:p14="http://schemas.microsoft.com/office/powerpoint/2010/main" val="298509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kincanada.ca/"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kincanada.c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3FE18C1-3A18-4E33-BAE5-BCC0C65FA682}" type="slidenum">
              <a:rPr lang="en-CA" smtClean="0"/>
              <a:t>1</a:t>
            </a:fld>
            <a:endParaRPr lang="en-CA" dirty="0"/>
          </a:p>
        </p:txBody>
      </p:sp>
    </p:spTree>
    <p:extLst>
      <p:ext uri="{BB962C8B-B14F-4D97-AF65-F5344CB8AC3E}">
        <p14:creationId xmlns:p14="http://schemas.microsoft.com/office/powerpoint/2010/main" val="750784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p:txBody>
          <a:bodyPr/>
          <a:lstStyle/>
          <a:p>
            <a:pPr eaLnBrk="1" hangingPunct="1"/>
            <a:endParaRPr lang="en-US" dirty="0"/>
          </a:p>
          <a:p>
            <a:pPr eaLnBrk="1" hangingPunct="1"/>
            <a:r>
              <a:rPr lang="en-US" dirty="0"/>
              <a:t>Review the Districts in Canada.</a:t>
            </a:r>
          </a:p>
          <a:p>
            <a:pPr eaLnBrk="1" hangingPunct="1"/>
            <a:endParaRPr lang="en-US" dirty="0"/>
          </a:p>
          <a:p>
            <a:pPr eaLnBrk="1" hangingPunct="1"/>
            <a:r>
              <a:rPr lang="en-US" dirty="0"/>
              <a:t>Many Kin – even our new leaders may not understand where the various Districts are located.  </a:t>
            </a:r>
          </a:p>
          <a:p>
            <a:pPr eaLnBrk="1" hangingPunct="1"/>
            <a:endParaRPr lang="en-US" dirty="0"/>
          </a:p>
          <a:p>
            <a:pPr eaLnBrk="1" hangingPunct="1"/>
            <a:r>
              <a:rPr lang="en-US" dirty="0"/>
              <a:t>Geographically speaking which is our smallest District – 1;   Our largest – 4</a:t>
            </a:r>
          </a:p>
          <a:p>
            <a:pPr eaLnBrk="1" hangingPunct="1"/>
            <a:endParaRPr lang="en-US" dirty="0"/>
          </a:p>
          <a:p>
            <a:pPr eaLnBrk="1" hangingPunct="1"/>
            <a:r>
              <a:rPr lang="en-US" dirty="0"/>
              <a:t>Explain why the order on the map is not aligned in geographic order.  (D1 where the first clubs were formed.)</a:t>
            </a:r>
          </a:p>
        </p:txBody>
      </p:sp>
      <p:sp>
        <p:nvSpPr>
          <p:cNvPr id="4" name="Slide Number Placeholder 3"/>
          <p:cNvSpPr>
            <a:spLocks noGrp="1"/>
          </p:cNvSpPr>
          <p:nvPr>
            <p:ph type="sldNum" sz="quarter" idx="5"/>
          </p:nvPr>
        </p:nvSpPr>
        <p:spPr>
          <a:noFill/>
        </p:spPr>
        <p:txBody>
          <a:bodyPr/>
          <a:lstStyle/>
          <a:p>
            <a:pPr>
              <a:defRPr/>
            </a:pPr>
            <a:fld id="{71E28555-3F2F-4844-AC79-79E2717FCF8F}" type="slidenum">
              <a:rPr lang="en-CA" smtClean="0"/>
              <a:pPr>
                <a:defRPr/>
              </a:pPr>
              <a:t>10</a:t>
            </a:fld>
            <a:endParaRPr lang="en-CA" dirty="0"/>
          </a:p>
        </p:txBody>
      </p:sp>
    </p:spTree>
    <p:extLst>
      <p:ext uri="{BB962C8B-B14F-4D97-AF65-F5344CB8AC3E}">
        <p14:creationId xmlns:p14="http://schemas.microsoft.com/office/powerpoint/2010/main" val="35133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Answer to the National question – the</a:t>
            </a:r>
            <a:r>
              <a:rPr lang="en-CA" baseline="0" dirty="0"/>
              <a:t> Clubs are the members of Kin Canada, individuals are members of the clubs.</a:t>
            </a:r>
            <a:endParaRPr lang="en-CA" dirty="0"/>
          </a:p>
        </p:txBody>
      </p:sp>
      <p:sp>
        <p:nvSpPr>
          <p:cNvPr id="4" name="Slide Number Placeholder 3"/>
          <p:cNvSpPr>
            <a:spLocks noGrp="1"/>
          </p:cNvSpPr>
          <p:nvPr>
            <p:ph type="sldNum" sz="quarter" idx="10"/>
          </p:nvPr>
        </p:nvSpPr>
        <p:spPr/>
        <p:txBody>
          <a:bodyPr/>
          <a:lstStyle/>
          <a:p>
            <a:pPr>
              <a:defRPr/>
            </a:pPr>
            <a:fld id="{9DF0FEA8-7008-4E1E-8CDD-AB53100DFA6A}" type="slidenum">
              <a:rPr lang="en-CA" smtClean="0"/>
              <a:pPr>
                <a:defRPr/>
              </a:pPr>
              <a:t>11</a:t>
            </a:fld>
            <a:endParaRPr lang="en-CA" dirty="0"/>
          </a:p>
        </p:txBody>
      </p:sp>
    </p:spTree>
    <p:extLst>
      <p:ext uri="{BB962C8B-B14F-4D97-AF65-F5344CB8AC3E}">
        <p14:creationId xmlns:p14="http://schemas.microsoft.com/office/powerpoint/2010/main" val="271457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9DF0FEA8-7008-4E1E-8CDD-AB53100DFA6A}" type="slidenum">
              <a:rPr lang="en-CA" smtClean="0"/>
              <a:pPr>
                <a:defRPr/>
              </a:pPr>
              <a:t>12</a:t>
            </a:fld>
            <a:endParaRPr lang="en-CA" dirty="0"/>
          </a:p>
        </p:txBody>
      </p:sp>
    </p:spTree>
    <p:extLst>
      <p:ext uri="{BB962C8B-B14F-4D97-AF65-F5344CB8AC3E}">
        <p14:creationId xmlns:p14="http://schemas.microsoft.com/office/powerpoint/2010/main" val="271457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made up</a:t>
            </a:r>
            <a:r>
              <a:rPr lang="en-US" baseline="0" dirty="0"/>
              <a:t> of: </a:t>
            </a:r>
          </a:p>
          <a:p>
            <a:endParaRPr lang="en-US" baseline="0" dirty="0"/>
          </a:p>
          <a:p>
            <a:r>
              <a:rPr lang="en-US" baseline="0" dirty="0"/>
              <a:t>National Vice President</a:t>
            </a:r>
          </a:p>
          <a:p>
            <a:r>
              <a:rPr lang="en-US" baseline="0" dirty="0"/>
              <a:t>National President</a:t>
            </a:r>
          </a:p>
          <a:p>
            <a:r>
              <a:rPr lang="en-US" baseline="0" dirty="0"/>
              <a:t>Past National President</a:t>
            </a:r>
          </a:p>
          <a:p>
            <a:endParaRPr lang="en-US" baseline="0" dirty="0"/>
          </a:p>
          <a:p>
            <a:r>
              <a:rPr lang="en-US" baseline="0" dirty="0"/>
              <a:t>Eight Directors</a:t>
            </a:r>
            <a:endParaRPr lang="en-CA" dirty="0"/>
          </a:p>
        </p:txBody>
      </p:sp>
      <p:sp>
        <p:nvSpPr>
          <p:cNvPr id="4" name="Slide Number Placeholder 3"/>
          <p:cNvSpPr>
            <a:spLocks noGrp="1"/>
          </p:cNvSpPr>
          <p:nvPr>
            <p:ph type="sldNum" sz="quarter" idx="10"/>
          </p:nvPr>
        </p:nvSpPr>
        <p:spPr/>
        <p:txBody>
          <a:bodyPr/>
          <a:lstStyle/>
          <a:p>
            <a:fld id="{53FE18C1-3A18-4E33-BAE5-BCC0C65FA682}" type="slidenum">
              <a:rPr lang="en-CA" smtClean="0"/>
              <a:t>13</a:t>
            </a:fld>
            <a:endParaRPr lang="en-CA"/>
          </a:p>
        </p:txBody>
      </p:sp>
    </p:spTree>
    <p:extLst>
      <p:ext uri="{BB962C8B-B14F-4D97-AF65-F5344CB8AC3E}">
        <p14:creationId xmlns:p14="http://schemas.microsoft.com/office/powerpoint/2010/main" val="422134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EAB3699-74B8-464A-9D50-15D3AF89FE69}" type="slidenum">
              <a:rPr lang="en-US" sz="1200" smtClean="0"/>
              <a:pPr eaLnBrk="1" hangingPunct="1"/>
              <a:t>14</a:t>
            </a:fld>
            <a:endParaRPr lang="en-US" sz="1200"/>
          </a:p>
        </p:txBody>
      </p:sp>
    </p:spTree>
    <p:extLst>
      <p:ext uri="{BB962C8B-B14F-4D97-AF65-F5344CB8AC3E}">
        <p14:creationId xmlns:p14="http://schemas.microsoft.com/office/powerpoint/2010/main" val="358175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Governors</a:t>
            </a:r>
            <a:r>
              <a:rPr lang="en-US" baseline="0" dirty="0"/>
              <a:t> make up the National Management Team.</a:t>
            </a:r>
            <a:endParaRPr lang="en-CA"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B8D8919-1B50-4D03-A2E8-A60B66051DA1}" type="slidenum">
              <a:rPr lang="en-US" sz="1200" smtClean="0"/>
              <a:pPr eaLnBrk="1" hangingPunct="1"/>
              <a:t>15</a:t>
            </a:fld>
            <a:endParaRPr lang="en-US" sz="1200"/>
          </a:p>
        </p:txBody>
      </p:sp>
    </p:spTree>
    <p:extLst>
      <p:ext uri="{BB962C8B-B14F-4D97-AF65-F5344CB8AC3E}">
        <p14:creationId xmlns:p14="http://schemas.microsoft.com/office/powerpoint/2010/main" val="134862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dirty="0"/>
              <a:t>The 8 districts</a:t>
            </a:r>
            <a:r>
              <a:rPr lang="en-CA" baseline="0" dirty="0"/>
              <a:t> define in their </a:t>
            </a:r>
            <a:r>
              <a:rPr lang="en-CA" baseline="0" dirty="0" smtClean="0"/>
              <a:t>house rules, </a:t>
            </a:r>
            <a:r>
              <a:rPr lang="en-CA" baseline="0" dirty="0"/>
              <a:t>the structure of their executive with some districts choosing to have single leadership and some have dual leadership at the governor and deputy governor levels.</a:t>
            </a:r>
          </a:p>
          <a:p>
            <a:pPr eaLnBrk="1" hangingPunct="1"/>
            <a:endParaRPr lang="en-US" baseline="0" dirty="0"/>
          </a:p>
          <a:p>
            <a:pPr eaLnBrk="1" hangingPunct="1"/>
            <a:r>
              <a:rPr lang="en-US" baseline="0" dirty="0"/>
              <a:t>The Successful District Manual can provide you with more details on District administration.</a:t>
            </a:r>
            <a:endParaRPr lang="en-CA"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FFC64DD-ABF7-4FC9-B8A2-C2EBFC5D4631}" type="slidenum">
              <a:rPr lang="en-US" sz="1200" smtClean="0"/>
              <a:pPr eaLnBrk="1" hangingPunct="1"/>
              <a:t>17</a:t>
            </a:fld>
            <a:endParaRPr lang="en-US" sz="1200"/>
          </a:p>
        </p:txBody>
      </p:sp>
    </p:spTree>
    <p:extLst>
      <p:ext uri="{BB962C8B-B14F-4D97-AF65-F5344CB8AC3E}">
        <p14:creationId xmlns:p14="http://schemas.microsoft.com/office/powerpoint/2010/main" val="174868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dirty="0"/>
              <a:t>The Successful Zone Manual can provide you with more details on District administration.</a:t>
            </a:r>
          </a:p>
          <a:p>
            <a:pPr eaLnBrk="1" hangingPunct="1"/>
            <a:endParaRPr lang="en-CA"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DDBF44E-2D26-4CF6-857C-C8E02CDD5708}" type="slidenum">
              <a:rPr lang="en-US" sz="1200" smtClean="0"/>
              <a:pPr eaLnBrk="1" hangingPunct="1"/>
              <a:t>18</a:t>
            </a:fld>
            <a:endParaRPr lang="en-US" sz="1200"/>
          </a:p>
        </p:txBody>
      </p:sp>
    </p:spTree>
    <p:extLst>
      <p:ext uri="{BB962C8B-B14F-4D97-AF65-F5344CB8AC3E}">
        <p14:creationId xmlns:p14="http://schemas.microsoft.com/office/powerpoint/2010/main" val="43056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TextEdit="1"/>
          </p:cNvSpPr>
          <p:nvPr>
            <p:ph type="sldImg"/>
          </p:nvPr>
        </p:nvSpPr>
        <p:spPr bwMode="auto">
          <a:noFill/>
          <a:ln>
            <a:solidFill>
              <a:srgbClr val="000000"/>
            </a:solidFill>
            <a:miter lim="800000"/>
            <a:headEnd/>
            <a:tailEnd/>
          </a:ln>
        </p:spPr>
      </p:sp>
      <p:sp>
        <p:nvSpPr>
          <p:cNvPr id="275458" name="Rectangle 3"/>
          <p:cNvSpPr>
            <a:spLocks noGrp="1"/>
          </p:cNvSpPr>
          <p:nvPr>
            <p:ph type="body" idx="1"/>
          </p:nvPr>
        </p:nvSpPr>
        <p:spPr bwMode="auto">
          <a:xfrm>
            <a:off x="943611" y="4253668"/>
            <a:ext cx="5189855" cy="4029790"/>
          </a:xfrm>
          <a:noFill/>
        </p:spPr>
        <p:txBody>
          <a:bodyPr/>
          <a:lstStyle/>
          <a:p>
            <a:r>
              <a:rPr lang="en-US" dirty="0"/>
              <a:t>Although each club has</a:t>
            </a:r>
            <a:r>
              <a:rPr lang="en-US" baseline="0" dirty="0"/>
              <a:t> an executive, the positions on the executive vary from club to club.  At a minimum, clubs must have a president, vice president and secretary treasurer. Kin Canada best practice - all clubs should have a Risk Manager. All other executive positions are at the discretion of the club.</a:t>
            </a:r>
          </a:p>
          <a:p>
            <a:endParaRPr lang="en-US" baseline="0" dirty="0"/>
          </a:p>
          <a:p>
            <a:r>
              <a:rPr lang="en-US" dirty="0"/>
              <a:t>Past President  position acts as</a:t>
            </a:r>
            <a:r>
              <a:rPr lang="en-US" baseline="0" dirty="0"/>
              <a:t> a mentor an </a:t>
            </a:r>
            <a:r>
              <a:rPr lang="en-US" dirty="0"/>
              <a:t>is to help the President when needed or does a job asked by the President.</a:t>
            </a:r>
          </a:p>
          <a:p>
            <a:endParaRPr lang="en-US" dirty="0"/>
          </a:p>
          <a:p>
            <a:r>
              <a:rPr lang="en-US" dirty="0"/>
              <a:t>President is responsible for running the meeting.</a:t>
            </a:r>
          </a:p>
          <a:p>
            <a:endParaRPr lang="en-US" dirty="0"/>
          </a:p>
          <a:p>
            <a:r>
              <a:rPr lang="en-US" dirty="0"/>
              <a:t>Membership Director is responsible for encouraging growth opportunities within and outside the Club.</a:t>
            </a:r>
          </a:p>
          <a:p>
            <a:endParaRPr lang="en-US" dirty="0"/>
          </a:p>
          <a:p>
            <a:r>
              <a:rPr lang="en-US" dirty="0"/>
              <a:t>Vice-President is responsible to replace the President if he/she is not able to.</a:t>
            </a:r>
          </a:p>
          <a:p>
            <a:endParaRPr lang="en-US" dirty="0"/>
          </a:p>
          <a:p>
            <a:r>
              <a:rPr lang="en-US" dirty="0"/>
              <a:t>Secretary - take  accurate minutes of the meetings.</a:t>
            </a:r>
          </a:p>
          <a:p>
            <a:endParaRPr lang="en-US" dirty="0"/>
          </a:p>
          <a:p>
            <a:r>
              <a:rPr lang="en-US" dirty="0"/>
              <a:t>Treasurer - handles all the financial part of the club making sure everything is done by cheque and has 2 signatures  per cheque.</a:t>
            </a:r>
          </a:p>
          <a:p>
            <a:endParaRPr lang="en-US" dirty="0"/>
          </a:p>
          <a:p>
            <a:r>
              <a:rPr lang="en-US" dirty="0"/>
              <a:t>Directors – clubs can have as many as they see fit to run their club. Standard is a Service director.</a:t>
            </a:r>
          </a:p>
          <a:p>
            <a:endParaRPr lang="en-US" dirty="0"/>
          </a:p>
          <a:p>
            <a:r>
              <a:rPr lang="en-US" dirty="0"/>
              <a:t>Bulleting Editor  - creates your newsletter or </a:t>
            </a:r>
            <a:r>
              <a:rPr lang="en-US" dirty="0" smtClean="0"/>
              <a:t>brochure </a:t>
            </a:r>
            <a:r>
              <a:rPr lang="en-US" dirty="0"/>
              <a:t>with happenings in the club, district and national .</a:t>
            </a:r>
          </a:p>
          <a:p>
            <a:endParaRPr lang="en-US" dirty="0"/>
          </a:p>
          <a:p>
            <a:r>
              <a:rPr lang="en-US" dirty="0"/>
              <a:t>Risk Manager – Works with Club to mitigate risk and to produce required incorporation, risk management and other mandatory submissions</a:t>
            </a:r>
          </a:p>
          <a:p>
            <a:endParaRPr lang="en-US" dirty="0"/>
          </a:p>
          <a:p>
            <a:r>
              <a:rPr lang="en-US" dirty="0"/>
              <a:t>Register  - keeps track of who has been to meeting for attendance and attendance awards.</a:t>
            </a:r>
          </a:p>
          <a:p>
            <a:endParaRPr lang="en-US" dirty="0"/>
          </a:p>
          <a:p>
            <a:r>
              <a:rPr lang="en-US" dirty="0"/>
              <a:t>National Policy &amp; Procedures section 2.0, subsection c, article VII states</a:t>
            </a:r>
            <a:r>
              <a:rPr lang="en-US" baseline="0" dirty="0"/>
              <a:t> the minimum number of officers of a club shall be as follows: the president, immediate past president, the vice president, and the secretary/treasurer.</a:t>
            </a:r>
          </a:p>
          <a:p>
            <a:endParaRPr lang="en-US" baseline="0" dirty="0"/>
          </a:p>
          <a:p>
            <a:r>
              <a:rPr lang="en-US" baseline="0" dirty="0"/>
              <a:t>The successful club manual defines these positions in more detail.</a:t>
            </a:r>
            <a:endParaRPr lang="en-US" dirty="0"/>
          </a:p>
        </p:txBody>
      </p:sp>
    </p:spTree>
    <p:extLst>
      <p:ext uri="{BB962C8B-B14F-4D97-AF65-F5344CB8AC3E}">
        <p14:creationId xmlns:p14="http://schemas.microsoft.com/office/powerpoint/2010/main" val="2385464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126BAAD-10FA-4EB2-B63E-5E4310951B57}" type="slidenum">
              <a:rPr lang="en-US" sz="1200" smtClean="0"/>
              <a:pPr eaLnBrk="1" hangingPunct="1"/>
              <a:t>20</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Verdana" pitchFamily="34" charset="0"/>
              </a:rPr>
              <a:t>Kin clubs undertake a wide variety of local fundraising and service projects. </a:t>
            </a:r>
          </a:p>
          <a:p>
            <a:pPr eaLnBrk="1" hangingPunct="1"/>
            <a:endParaRPr lang="en-US" dirty="0">
              <a:latin typeface="Verdana" pitchFamily="34" charset="0"/>
            </a:endParaRPr>
          </a:p>
          <a:p>
            <a:pPr eaLnBrk="1" hangingPunct="1"/>
            <a:r>
              <a:rPr lang="en-US" dirty="0">
                <a:latin typeface="Verdana" pitchFamily="34" charset="0"/>
              </a:rPr>
              <a:t>Its motto - "Serving the Community's Greatest Need" - means that each club determines how it will raise funds and how those funds will be spent in the community. </a:t>
            </a:r>
          </a:p>
          <a:p>
            <a:pPr eaLnBrk="1" hangingPunct="1"/>
            <a:endParaRPr lang="en-US" dirty="0">
              <a:latin typeface="Verdana" pitchFamily="34" charset="0"/>
            </a:endParaRPr>
          </a:p>
          <a:p>
            <a:pPr eaLnBrk="1" hangingPunct="1"/>
            <a:r>
              <a:rPr lang="en-US" dirty="0">
                <a:latin typeface="Verdana" pitchFamily="34" charset="0"/>
              </a:rPr>
              <a:t>The Association encourages the autonomy of its clubs so that as many decisions as possible are made by its members at the club level. </a:t>
            </a:r>
          </a:p>
          <a:p>
            <a:pPr eaLnBrk="1" hangingPunct="1"/>
            <a:endParaRPr lang="en-US" dirty="0">
              <a:latin typeface="Verdana" pitchFamily="34" charset="0"/>
            </a:endParaRPr>
          </a:p>
          <a:p>
            <a:pPr eaLnBrk="1" hangingPunct="1"/>
            <a:r>
              <a:rPr lang="en-US" dirty="0">
                <a:latin typeface="Verdana" pitchFamily="34" charset="0"/>
              </a:rPr>
              <a:t>Community can mean a great deal of things, you local community, your province, your country or even the wider world</a:t>
            </a:r>
            <a:r>
              <a:rPr lang="en-US" baseline="0" dirty="0">
                <a:latin typeface="Verdana" pitchFamily="34" charset="0"/>
              </a:rPr>
              <a:t> community.</a:t>
            </a:r>
            <a:endParaRPr lang="en-US" dirty="0"/>
          </a:p>
        </p:txBody>
      </p:sp>
    </p:spTree>
    <p:extLst>
      <p:ext uri="{BB962C8B-B14F-4D97-AF65-F5344CB8AC3E}">
        <p14:creationId xmlns:p14="http://schemas.microsoft.com/office/powerpoint/2010/main" val="82706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bwMode="auto">
          <a:noFill/>
        </p:spPr>
        <p:txBody>
          <a:bodyPr/>
          <a:lstStyle/>
          <a:p>
            <a:endParaRPr lang="en-CA" dirty="0"/>
          </a:p>
        </p:txBody>
      </p:sp>
    </p:spTree>
    <p:extLst>
      <p:ext uri="{BB962C8B-B14F-4D97-AF65-F5344CB8AC3E}">
        <p14:creationId xmlns:p14="http://schemas.microsoft.com/office/powerpoint/2010/main" val="1218375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10D65A1-952C-4F56-BC7A-BCACA462DCAE}" type="slidenum">
              <a:rPr lang="en-US" sz="1200" smtClean="0"/>
              <a:pPr eaLnBrk="1" hangingPunct="1"/>
              <a:t>21</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It may seem like we’re really dwelling on the service aspect of Kin, but there’s a reason for that.  We do a lot of service in our community – and that community stretches way beyond the boarders of your own village, town, city or county – your community is your province, your country and the world.</a:t>
            </a:r>
          </a:p>
          <a:p>
            <a:pPr eaLnBrk="1" hangingPunct="1"/>
            <a:endParaRPr lang="en-US" dirty="0"/>
          </a:p>
          <a:p>
            <a:pPr eaLnBrk="1" hangingPunct="1"/>
            <a:endParaRPr lang="en-US" dirty="0"/>
          </a:p>
          <a:p>
            <a:pPr eaLnBrk="1" hangingPunct="1"/>
            <a:r>
              <a:rPr lang="en-CA" dirty="0"/>
              <a:t>Since 1964, the Kinsmen and </a:t>
            </a:r>
            <a:r>
              <a:rPr lang="en-CA" dirty="0" err="1"/>
              <a:t>Kinettes</a:t>
            </a:r>
            <a:r>
              <a:rPr lang="en-CA" dirty="0"/>
              <a:t> national fundraising project involves supporting the work of the </a:t>
            </a:r>
            <a:r>
              <a:rPr lang="en-CA" b="1" dirty="0"/>
              <a:t>Cystic Fibrosis Canada </a:t>
            </a:r>
            <a:r>
              <a:rPr lang="en-CA" dirty="0"/>
              <a:t>(CFC). This year the Association's total contributions are expected to surpass $40 million for CF research and treatment. </a:t>
            </a:r>
          </a:p>
          <a:p>
            <a:pPr eaLnBrk="1" hangingPunct="1"/>
            <a:endParaRPr lang="en-US" dirty="0"/>
          </a:p>
          <a:p>
            <a:pPr eaLnBrk="1" hangingPunct="1"/>
            <a:r>
              <a:rPr lang="en-US" dirty="0"/>
              <a:t>In</a:t>
            </a:r>
            <a:r>
              <a:rPr lang="en-US" baseline="0" dirty="0"/>
              <a:t> 1989, Canadian researchers </a:t>
            </a:r>
            <a:r>
              <a:rPr lang="en-CA" baseline="0" dirty="0"/>
              <a:t>discovered the gene that causes cystic fibrosis — CFTR, the first disease-causing gene to be identified, and at the time their discovery, touted as one of the most significant advances in the history of human genetics. </a:t>
            </a:r>
          </a:p>
          <a:p>
            <a:pPr eaLnBrk="1" hangingPunct="1"/>
            <a:endParaRPr lang="en-US" baseline="0" dirty="0"/>
          </a:p>
          <a:p>
            <a:pPr eaLnBrk="1" hangingPunct="1"/>
            <a:r>
              <a:rPr lang="en-US" baseline="0" dirty="0"/>
              <a:t>Because of the close partnership with Kin, the Cystic Fibrosis community held off announcing the find for a few days so that it could be announced live at Kin Canada's National Convention. </a:t>
            </a:r>
          </a:p>
          <a:p>
            <a:pPr eaLnBrk="1" hangingPunct="1"/>
            <a:endParaRPr lang="en-US" baseline="0" dirty="0"/>
          </a:p>
          <a:p>
            <a:pPr eaLnBrk="1" hangingPunct="1"/>
            <a:r>
              <a:rPr lang="en-CA" baseline="0" dirty="0"/>
              <a:t>2014 marked 50 year of partnership with CFC.</a:t>
            </a:r>
          </a:p>
          <a:p>
            <a:pPr eaLnBrk="1" hangingPunct="1"/>
            <a:endParaRPr lang="en-US" baseline="0" dirty="0"/>
          </a:p>
          <a:p>
            <a:pPr eaLnBrk="1" hangingPunct="1"/>
            <a:endParaRPr lang="en-US" baseline="0" dirty="0"/>
          </a:p>
          <a:p>
            <a:pPr eaLnBrk="1" hangingPunct="1"/>
            <a:r>
              <a:rPr lang="en-US" b="1" baseline="0" dirty="0"/>
              <a:t>National Disaster</a:t>
            </a:r>
          </a:p>
          <a:p>
            <a:pPr marL="171450" indent="-171450" eaLnBrk="1" hangingPunct="1">
              <a:buFontTx/>
              <a:buChar char="-"/>
            </a:pPr>
            <a:r>
              <a:rPr lang="en-CA" sz="1200" kern="1200" dirty="0">
                <a:solidFill>
                  <a:schemeClr val="tx1"/>
                </a:solidFill>
                <a:effectLst/>
                <a:latin typeface="+mn-lt"/>
                <a:ea typeface="+mn-ea"/>
                <a:cs typeface="+mn-cs"/>
              </a:rPr>
              <a:t>Kin Canada has also been a long supporter of disaster relief nationally and internationally </a:t>
            </a:r>
          </a:p>
          <a:p>
            <a:pPr marL="628650" lvl="1" indent="-171450" eaLnBrk="1" hangingPunct="1">
              <a:buFontTx/>
              <a:buChar char="-"/>
            </a:pPr>
            <a:r>
              <a:rPr lang="en-CA" sz="1200" kern="1200" dirty="0">
                <a:solidFill>
                  <a:schemeClr val="tx1"/>
                </a:solidFill>
                <a:effectLst/>
                <a:latin typeface="+mn-lt"/>
                <a:ea typeface="+mn-ea"/>
                <a:cs typeface="+mn-cs"/>
              </a:rPr>
              <a:t>Kin Ride to Low Tide</a:t>
            </a:r>
          </a:p>
          <a:p>
            <a:pPr marL="628650" lvl="1" indent="-171450" eaLnBrk="1" hangingPunct="1">
              <a:buFontTx/>
              <a:buChar char="-"/>
            </a:pPr>
            <a:r>
              <a:rPr lang="en-US" sz="1200" kern="1200" baseline="0" dirty="0">
                <a:solidFill>
                  <a:schemeClr val="tx1"/>
                </a:solidFill>
                <a:effectLst/>
                <a:latin typeface="+mn-lt"/>
                <a:ea typeface="+mn-ea"/>
                <a:cs typeface="+mn-cs"/>
              </a:rPr>
              <a:t>Hay West</a:t>
            </a:r>
          </a:p>
          <a:p>
            <a:pPr marL="628650" lvl="1" indent="-171450" eaLnBrk="1" hangingPunct="1">
              <a:buFontTx/>
              <a:buChar char="-"/>
            </a:pPr>
            <a:r>
              <a:rPr lang="en-US" sz="1200" kern="1200" baseline="0" dirty="0">
                <a:solidFill>
                  <a:schemeClr val="tx1"/>
                </a:solidFill>
                <a:effectLst/>
                <a:latin typeface="+mn-lt"/>
                <a:ea typeface="+mn-ea"/>
                <a:cs typeface="+mn-cs"/>
              </a:rPr>
              <a:t>BBQ Canada</a:t>
            </a:r>
          </a:p>
          <a:p>
            <a:pPr marL="457200" lvl="1" indent="0" eaLnBrk="1" hangingPunct="1">
              <a:buFontTx/>
              <a:buNone/>
            </a:pPr>
            <a:endParaRPr lang="en-US" baseline="0" dirty="0"/>
          </a:p>
          <a:p>
            <a:pPr eaLnBrk="1" hangingPunct="1"/>
            <a:endParaRPr lang="en-US" baseline="0" dirty="0"/>
          </a:p>
          <a:p>
            <a:pPr eaLnBrk="1" hangingPunct="1"/>
            <a:r>
              <a:rPr lang="en-US" b="1" baseline="0" dirty="0"/>
              <a:t>Hal Rogers Endowment</a:t>
            </a:r>
          </a:p>
          <a:p>
            <a:pPr marL="171450" indent="-171450" eaLnBrk="1" hangingPunct="1">
              <a:buFontTx/>
              <a:buChar char="-"/>
            </a:pPr>
            <a:r>
              <a:rPr lang="en-CA" baseline="0" dirty="0"/>
              <a:t>Its purpose is to promote, encourage and sponsor educational programs and activities.</a:t>
            </a:r>
          </a:p>
          <a:p>
            <a:pPr marL="0" indent="0" eaLnBrk="1" hangingPunct="1">
              <a:buFontTx/>
              <a:buNone/>
            </a:pPr>
            <a:endParaRPr lang="en-US" baseline="0" dirty="0"/>
          </a:p>
          <a:p>
            <a:pPr eaLnBrk="1" hangingPunct="1"/>
            <a:endParaRPr lang="en-US" baseline="0" dirty="0"/>
          </a:p>
          <a:p>
            <a:pPr eaLnBrk="1" hangingPunct="1"/>
            <a:r>
              <a:rPr lang="en-US" b="1" baseline="0" dirty="0"/>
              <a:t>Canadian Blood Services</a:t>
            </a:r>
          </a:p>
          <a:p>
            <a:pPr marL="171450" indent="-171450" eaLnBrk="1" hangingPunct="1">
              <a:buFontTx/>
              <a:buChar char="-"/>
            </a:pPr>
            <a:r>
              <a:rPr lang="en-US" baseline="0" dirty="0"/>
              <a:t>Partnership to raise awareness of blood donation and increase donations across Canada</a:t>
            </a:r>
          </a:p>
          <a:p>
            <a:pPr marL="0" indent="0" eaLnBrk="1" hangingPunct="1">
              <a:buFontTx/>
              <a:buNone/>
            </a:pPr>
            <a:endParaRPr lang="en-US" baseline="0" dirty="0"/>
          </a:p>
          <a:p>
            <a:pPr eaLnBrk="1" hangingPunct="1"/>
            <a:endParaRPr lang="en-US" baseline="0" dirty="0"/>
          </a:p>
          <a:p>
            <a:pPr eaLnBrk="1" hangingPunct="1"/>
            <a:r>
              <a:rPr lang="en-US" b="1" baseline="0" dirty="0"/>
              <a:t>National Day of Kindness</a:t>
            </a:r>
          </a:p>
          <a:p>
            <a:pPr marL="171450" indent="-171450" eaLnBrk="1" hangingPunct="1">
              <a:buFontTx/>
              <a:buChar char="-"/>
            </a:pPr>
            <a:r>
              <a:rPr lang="en-CA" baseline="0" dirty="0"/>
              <a:t>an opportunity to celebrate the founding of our association by promoting selfless acts of kindness</a:t>
            </a:r>
          </a:p>
          <a:p>
            <a:pPr marL="0" indent="0" eaLnBrk="1" hangingPunct="1">
              <a:buFontTx/>
              <a:buNone/>
            </a:pPr>
            <a:r>
              <a:rPr lang="en-US" baseline="0" dirty="0"/>
              <a:t>	</a:t>
            </a:r>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Kin are also active from coast to coast promoting a variety of national pride initiatives designed to give Canadians the opportunity to demonstrate that they are proud of their country. </a:t>
            </a:r>
          </a:p>
          <a:p>
            <a:pPr eaLnBrk="1" hangingPunct="1"/>
            <a:endParaRPr lang="en-US" dirty="0"/>
          </a:p>
          <a:p>
            <a:pPr eaLnBrk="1" hangingPunct="1"/>
            <a:endParaRPr lang="en-US" dirty="0"/>
          </a:p>
        </p:txBody>
      </p:sp>
    </p:spTree>
    <p:extLst>
      <p:ext uri="{BB962C8B-B14F-4D97-AF65-F5344CB8AC3E}">
        <p14:creationId xmlns:p14="http://schemas.microsoft.com/office/powerpoint/2010/main" val="11132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4D78418-D121-4F3D-868F-C6E6F96930D7}" type="slidenum">
              <a:rPr lang="en-US" sz="1200" smtClean="0"/>
              <a:pPr eaLnBrk="1" hangingPunct="1"/>
              <a:t>22</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26894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4D78418-D121-4F3D-868F-C6E6F96930D7}" type="slidenum">
              <a:rPr lang="en-US" sz="1200" smtClean="0"/>
              <a:pPr eaLnBrk="1" hangingPunct="1"/>
              <a:t>23</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b="1" i="0" u="none" strike="noStrike" kern="1200" baseline="0" dirty="0">
                <a:solidFill>
                  <a:schemeClr val="tx1"/>
                </a:solidFill>
                <a:latin typeface="+mn-lt"/>
                <a:ea typeface="+mn-ea"/>
                <a:cs typeface="+mn-cs"/>
              </a:rPr>
              <a:t>Programs</a:t>
            </a:r>
          </a:p>
          <a:p>
            <a:endParaRPr lang="en-CA" sz="1200" b="1"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Hal Rogers Fellow:</a:t>
            </a:r>
          </a:p>
          <a:p>
            <a:r>
              <a:rPr lang="en-CA" sz="1200" b="0" i="0" u="none" strike="noStrike" kern="1200" baseline="0" dirty="0">
                <a:solidFill>
                  <a:schemeClr val="tx1"/>
                </a:solidFill>
                <a:latin typeface="+mn-lt"/>
                <a:ea typeface="+mn-ea"/>
                <a:cs typeface="+mn-cs"/>
              </a:rPr>
              <a:t> Recognizes members, alumni and non‐Kin who have made significant contribution to</a:t>
            </a:r>
          </a:p>
          <a:p>
            <a:r>
              <a:rPr lang="en-CA" sz="1200" b="0" i="0" u="none" strike="noStrike" kern="1200" baseline="0" dirty="0">
                <a:solidFill>
                  <a:schemeClr val="tx1"/>
                </a:solidFill>
                <a:latin typeface="+mn-lt"/>
                <a:ea typeface="+mn-ea"/>
                <a:cs typeface="+mn-cs"/>
              </a:rPr>
              <a:t>community or country</a:t>
            </a:r>
          </a:p>
          <a:p>
            <a:r>
              <a:rPr lang="en-CA" sz="1200" b="0" i="0" u="none" strike="noStrike" kern="1200" baseline="0" dirty="0">
                <a:solidFill>
                  <a:schemeClr val="tx1"/>
                </a:solidFill>
                <a:latin typeface="+mn-lt"/>
                <a:ea typeface="+mn-ea"/>
                <a:cs typeface="+mn-cs"/>
              </a:rPr>
              <a:t> Proceeds from program go to permanent endowment fund to support Kin Canada</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Portraits of Honour:</a:t>
            </a:r>
          </a:p>
          <a:p>
            <a:r>
              <a:rPr lang="en-CA" sz="1200" b="0" i="0" u="none" strike="noStrike" kern="1200" baseline="0" dirty="0">
                <a:solidFill>
                  <a:schemeClr val="tx1"/>
                </a:solidFill>
                <a:latin typeface="+mn-lt"/>
                <a:ea typeface="+mn-ea"/>
                <a:cs typeface="+mn-cs"/>
              </a:rPr>
              <a:t> Mural depicted 157 Canadians who died serving Canada in Afghanistan</a:t>
            </a:r>
          </a:p>
          <a:p>
            <a:r>
              <a:rPr lang="en-CA" sz="1200" b="0" i="0" u="none" strike="noStrike" kern="1200" baseline="0" dirty="0">
                <a:solidFill>
                  <a:schemeClr val="tx1"/>
                </a:solidFill>
                <a:latin typeface="+mn-lt"/>
                <a:ea typeface="+mn-ea"/>
                <a:cs typeface="+mn-cs"/>
              </a:rPr>
              <a:t> Mural toured Canada in 2011‐2012</a:t>
            </a:r>
          </a:p>
          <a:p>
            <a:r>
              <a:rPr lang="en-CA" sz="1200" b="0" i="0" u="none" strike="noStrike" kern="1200" baseline="0" dirty="0">
                <a:solidFill>
                  <a:schemeClr val="tx1"/>
                </a:solidFill>
                <a:latin typeface="+mn-lt"/>
                <a:ea typeface="+mn-ea"/>
                <a:cs typeface="+mn-cs"/>
              </a:rPr>
              <a:t> Raised funds for Military Families Fund to assist families of the fallen and personnel returning</a:t>
            </a:r>
          </a:p>
          <a:p>
            <a:r>
              <a:rPr lang="en-CA" sz="1200" b="0" i="0" u="none" strike="noStrike" kern="1200" baseline="0" dirty="0">
                <a:solidFill>
                  <a:schemeClr val="tx1"/>
                </a:solidFill>
                <a:latin typeface="+mn-lt"/>
                <a:ea typeface="+mn-ea"/>
                <a:cs typeface="+mn-cs"/>
              </a:rPr>
              <a:t>with physical and/or emotional injuries</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49th Parallel North Fund:</a:t>
            </a:r>
          </a:p>
          <a:p>
            <a:r>
              <a:rPr lang="en-CA" sz="1200" b="0" i="0" u="none" strike="noStrike" kern="1200" baseline="0" dirty="0">
                <a:solidFill>
                  <a:schemeClr val="tx1"/>
                </a:solidFill>
                <a:latin typeface="+mn-lt"/>
                <a:ea typeface="+mn-ea"/>
                <a:cs typeface="+mn-cs"/>
              </a:rPr>
              <a:t> Created to honour military personnel and first responders who died on Canadian soil</a:t>
            </a:r>
          </a:p>
          <a:p>
            <a:r>
              <a:rPr lang="en-CA" sz="1200" b="0" i="0" u="none" strike="noStrike" kern="1200" baseline="0" dirty="0">
                <a:solidFill>
                  <a:schemeClr val="tx1"/>
                </a:solidFill>
                <a:latin typeface="+mn-lt"/>
                <a:ea typeface="+mn-ea"/>
                <a:cs typeface="+mn-cs"/>
              </a:rPr>
              <a:t> Raises necessary funds to provide support to families of honorees, including assistance toward</a:t>
            </a:r>
          </a:p>
          <a:p>
            <a:r>
              <a:rPr lang="en-CA" sz="1200" b="0" i="0" u="none" strike="noStrike" kern="1200" baseline="0" dirty="0">
                <a:solidFill>
                  <a:schemeClr val="tx1"/>
                </a:solidFill>
                <a:latin typeface="+mn-lt"/>
                <a:ea typeface="+mn-ea"/>
                <a:cs typeface="+mn-cs"/>
              </a:rPr>
              <a:t>post‐secondary or training expenses of family members</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Kin ASSIST (program under development):</a:t>
            </a:r>
          </a:p>
          <a:p>
            <a:r>
              <a:rPr lang="en-CA" sz="1200" b="0" i="0" u="none" strike="noStrike" kern="1200" baseline="0" dirty="0">
                <a:solidFill>
                  <a:schemeClr val="tx1"/>
                </a:solidFill>
                <a:latin typeface="+mn-lt"/>
                <a:ea typeface="+mn-ea"/>
                <a:cs typeface="+mn-cs"/>
              </a:rPr>
              <a:t> Purpose – to provide support to individuals and families during or after devastating life events,</a:t>
            </a:r>
          </a:p>
          <a:p>
            <a:r>
              <a:rPr lang="en-CA" sz="1200" b="0" i="0" u="none" strike="noStrike" kern="1200" baseline="0" dirty="0">
                <a:solidFill>
                  <a:schemeClr val="tx1"/>
                </a:solidFill>
                <a:latin typeface="+mn-lt"/>
                <a:ea typeface="+mn-ea"/>
                <a:cs typeface="+mn-cs"/>
              </a:rPr>
              <a:t>including: life‐threatening illnesses; hospital stays; vehicle collisions or industrial accidents;</a:t>
            </a:r>
          </a:p>
          <a:p>
            <a:r>
              <a:rPr lang="en-CA" sz="1200" b="0" i="0" u="none" strike="noStrike" kern="1200" baseline="0" dirty="0">
                <a:solidFill>
                  <a:schemeClr val="tx1"/>
                </a:solidFill>
                <a:latin typeface="+mn-lt"/>
                <a:ea typeface="+mn-ea"/>
                <a:cs typeface="+mn-cs"/>
              </a:rPr>
              <a:t>house fires or other catastrophic events</a:t>
            </a:r>
            <a:endParaRPr lang="en-US" dirty="0"/>
          </a:p>
        </p:txBody>
      </p:sp>
    </p:spTree>
    <p:extLst>
      <p:ext uri="{BB962C8B-B14F-4D97-AF65-F5344CB8AC3E}">
        <p14:creationId xmlns:p14="http://schemas.microsoft.com/office/powerpoint/2010/main" val="302689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F640335-73B9-4EC7-805D-23119C096E1E}" type="slidenum">
              <a:rPr lang="en-US" sz="1200" smtClean="0"/>
              <a:pPr eaLnBrk="1" hangingPunct="1"/>
              <a:t>24</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atin typeface="Verdana" pitchFamily="34" charset="0"/>
              </a:rPr>
              <a:t>Kin was founded on the basis fellowship but the club soon found it needed more reason to be and so introduced service.</a:t>
            </a:r>
            <a:endParaRPr lang="en-US" dirty="0">
              <a:latin typeface="Verdana" pitchFamily="34" charset="0"/>
            </a:endParaRPr>
          </a:p>
          <a:p>
            <a:pPr eaLnBrk="1" hangingPunct="1"/>
            <a:endParaRPr lang="en-US" dirty="0">
              <a:latin typeface="Verdana" pitchFamily="34" charset="0"/>
            </a:endParaRPr>
          </a:p>
          <a:p>
            <a:pPr eaLnBrk="1" hangingPunct="1"/>
            <a:r>
              <a:rPr lang="en-US" dirty="0">
                <a:latin typeface="Verdana" pitchFamily="34" charset="0"/>
              </a:rPr>
              <a:t>Kinsmen and Kinettes come from all walks of life, so you’ll enjoy being part of a diverse and spirited group. And, like most members, you’ll make lifetime friendships that extend far beyond your own club. </a:t>
            </a:r>
            <a:br>
              <a:rPr lang="en-US" dirty="0">
                <a:latin typeface="Verdana" pitchFamily="34" charset="0"/>
              </a:rPr>
            </a:br>
            <a:r>
              <a:rPr lang="en-US" dirty="0">
                <a:latin typeface="Verdana" pitchFamily="34" charset="0"/>
              </a:rPr>
              <a:t/>
            </a:r>
            <a:br>
              <a:rPr lang="en-US" dirty="0">
                <a:latin typeface="Verdana" pitchFamily="34" charset="0"/>
              </a:rPr>
            </a:br>
            <a:r>
              <a:rPr lang="en-US" b="1" dirty="0">
                <a:solidFill>
                  <a:srgbClr val="CC0000"/>
                </a:solidFill>
                <a:latin typeface="Verdana" pitchFamily="34" charset="0"/>
              </a:rPr>
              <a:t>Have a whole lot of fun. </a:t>
            </a:r>
          </a:p>
          <a:p>
            <a:pPr eaLnBrk="1" hangingPunct="1"/>
            <a:r>
              <a:rPr lang="en-US" dirty="0">
                <a:latin typeface="Verdana" pitchFamily="34" charset="0"/>
              </a:rPr>
              <a:t>Although the Kin organization dates back more than 95 years, there's nothing old-fashioned about what Kinsmen and Kinettes do. </a:t>
            </a:r>
          </a:p>
          <a:p>
            <a:pPr eaLnBrk="1" hangingPunct="1"/>
            <a:endParaRPr lang="en-US" dirty="0">
              <a:latin typeface="Verdana" pitchFamily="34" charset="0"/>
            </a:endParaRPr>
          </a:p>
          <a:p>
            <a:pPr eaLnBrk="1" hangingPunct="1"/>
            <a:r>
              <a:rPr lang="en-US" dirty="0">
                <a:latin typeface="Verdana" pitchFamily="34" charset="0"/>
              </a:rPr>
              <a:t>Activities and events are lively, interesting and fun.</a:t>
            </a:r>
          </a:p>
          <a:p>
            <a:pPr eaLnBrk="1" hangingPunct="1"/>
            <a:endParaRPr lang="en-US" dirty="0">
              <a:latin typeface="Verdana" pitchFamily="34" charset="0"/>
            </a:endParaRPr>
          </a:p>
          <a:p>
            <a:pPr eaLnBrk="1" hangingPunct="1"/>
            <a:r>
              <a:rPr lang="en-US" dirty="0">
                <a:latin typeface="Verdana" pitchFamily="34" charset="0"/>
              </a:rPr>
              <a:t>Fundraising projects get you into the community, and they're always rewarding and entertaining. </a:t>
            </a:r>
            <a:endParaRPr lang="en-US" dirty="0"/>
          </a:p>
        </p:txBody>
      </p:sp>
    </p:spTree>
    <p:extLst>
      <p:ext uri="{BB962C8B-B14F-4D97-AF65-F5344CB8AC3E}">
        <p14:creationId xmlns:p14="http://schemas.microsoft.com/office/powerpoint/2010/main" val="3893036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1578FFB-FA62-46CA-88B6-099779D397F6}" type="slidenum">
              <a:rPr lang="en-US" sz="1200" smtClean="0"/>
              <a:pPr eaLnBrk="1" hangingPunct="1"/>
              <a:t>25</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Active involvement in Kin can develop personal traits you never knew you had.</a:t>
            </a:r>
          </a:p>
          <a:p>
            <a:pPr eaLnBrk="1" hangingPunct="1"/>
            <a:endParaRPr lang="en-US" dirty="0"/>
          </a:p>
          <a:p>
            <a:pPr lvl="1" eaLnBrk="1" hangingPunct="1">
              <a:lnSpc>
                <a:spcPct val="150000"/>
              </a:lnSpc>
              <a:spcBef>
                <a:spcPts val="600"/>
              </a:spcBef>
              <a:buClr>
                <a:srgbClr val="C00000"/>
              </a:buClr>
              <a:buFont typeface="Wingdings" panose="05000000000000000000" pitchFamily="2" charset="2"/>
              <a:buChar char="q"/>
            </a:pPr>
            <a:r>
              <a:rPr lang="en-US" sz="2400" dirty="0">
                <a:solidFill>
                  <a:schemeClr val="tx1"/>
                </a:solidFill>
              </a:rPr>
              <a:t>Develop public speaking and presentation skills</a:t>
            </a:r>
          </a:p>
          <a:p>
            <a:pPr lvl="1" eaLnBrk="1" hangingPunct="1">
              <a:lnSpc>
                <a:spcPct val="150000"/>
              </a:lnSpc>
              <a:spcBef>
                <a:spcPts val="600"/>
              </a:spcBef>
              <a:buClr>
                <a:srgbClr val="C00000"/>
              </a:buClr>
              <a:buFont typeface="Wingdings" panose="05000000000000000000" pitchFamily="2" charset="2"/>
              <a:buChar char="q"/>
            </a:pPr>
            <a:r>
              <a:rPr lang="en-US" sz="2400" dirty="0">
                <a:solidFill>
                  <a:schemeClr val="tx1"/>
                </a:solidFill>
              </a:rPr>
              <a:t>Learn how to run meetings well and to delegate</a:t>
            </a:r>
          </a:p>
          <a:p>
            <a:pPr lvl="1">
              <a:lnSpc>
                <a:spcPct val="150000"/>
              </a:lnSpc>
              <a:spcBef>
                <a:spcPts val="600"/>
              </a:spcBef>
              <a:buClr>
                <a:srgbClr val="C00000"/>
              </a:buClr>
              <a:buFont typeface="Wingdings" panose="05000000000000000000" pitchFamily="2" charset="2"/>
              <a:buChar char="q"/>
            </a:pPr>
            <a:r>
              <a:rPr lang="en-US" sz="2400" dirty="0">
                <a:solidFill>
                  <a:schemeClr val="tx1"/>
                </a:solidFill>
              </a:rPr>
              <a:t>Manage projects creatively, profitably and effectively</a:t>
            </a:r>
          </a:p>
          <a:p>
            <a:pPr lvl="1" eaLnBrk="1" hangingPunct="1">
              <a:lnSpc>
                <a:spcPct val="150000"/>
              </a:lnSpc>
              <a:spcBef>
                <a:spcPts val="600"/>
              </a:spcBef>
              <a:buClr>
                <a:srgbClr val="C00000"/>
              </a:buClr>
              <a:buFont typeface="Wingdings" panose="05000000000000000000" pitchFamily="2" charset="2"/>
              <a:buChar char="q"/>
            </a:pPr>
            <a:r>
              <a:rPr lang="en-US" sz="2400" dirty="0">
                <a:solidFill>
                  <a:schemeClr val="tx1"/>
                </a:solidFill>
              </a:rPr>
              <a:t>Network with other members, the community and the media</a:t>
            </a:r>
          </a:p>
          <a:p>
            <a:pPr lvl="1" eaLnBrk="1" hangingPunct="1">
              <a:lnSpc>
                <a:spcPct val="150000"/>
              </a:lnSpc>
              <a:spcBef>
                <a:spcPts val="600"/>
              </a:spcBef>
              <a:buClr>
                <a:srgbClr val="C00000"/>
              </a:buClr>
              <a:buFont typeface="Wingdings" panose="05000000000000000000" pitchFamily="2" charset="2"/>
              <a:buChar char="q"/>
            </a:pPr>
            <a:r>
              <a:rPr lang="en-US" sz="2400" dirty="0">
                <a:solidFill>
                  <a:schemeClr val="tx1"/>
                </a:solidFill>
              </a:rPr>
              <a:t>Develop ethical and practical business and “people” skills</a:t>
            </a:r>
          </a:p>
          <a:p>
            <a:pPr lvl="1" eaLnBrk="1" hangingPunct="1">
              <a:lnSpc>
                <a:spcPct val="150000"/>
              </a:lnSpc>
              <a:spcBef>
                <a:spcPts val="600"/>
              </a:spcBef>
              <a:buClr>
                <a:srgbClr val="C00000"/>
              </a:buClr>
              <a:buFont typeface="Wingdings" panose="05000000000000000000" pitchFamily="2" charset="2"/>
              <a:buChar char="q"/>
            </a:pPr>
            <a:r>
              <a:rPr lang="en-US" sz="2400" dirty="0">
                <a:solidFill>
                  <a:schemeClr val="tx1"/>
                </a:solidFill>
              </a:rPr>
              <a:t>Develop verbal and written communication skills</a:t>
            </a:r>
          </a:p>
          <a:p>
            <a:pPr lvl="1" eaLnBrk="1" hangingPunct="1">
              <a:lnSpc>
                <a:spcPct val="150000"/>
              </a:lnSpc>
              <a:spcBef>
                <a:spcPts val="600"/>
              </a:spcBef>
              <a:buClr>
                <a:srgbClr val="C00000"/>
              </a:buClr>
              <a:buFont typeface="Wingdings" panose="05000000000000000000" pitchFamily="2" charset="2"/>
              <a:buChar char="q"/>
            </a:pPr>
            <a:r>
              <a:rPr lang="en-US" sz="2400" dirty="0">
                <a:solidFill>
                  <a:schemeClr val="tx1"/>
                </a:solidFill>
              </a:rPr>
              <a:t>Observe how “the other half” lives and understand their own role in the community</a:t>
            </a:r>
          </a:p>
          <a:p>
            <a:pPr lvl="1" eaLnBrk="1" hangingPunct="1">
              <a:lnSpc>
                <a:spcPct val="90000"/>
              </a:lnSpc>
              <a:buClr>
                <a:srgbClr val="C00000"/>
              </a:buClr>
              <a:buFont typeface="Wingdings" panose="05000000000000000000" pitchFamily="2" charset="2"/>
              <a:buChar char="q"/>
            </a:pPr>
            <a:endParaRPr lang="en-US" sz="2400" dirty="0">
              <a:solidFill>
                <a:schemeClr val="tx1"/>
              </a:solidFill>
              <a:latin typeface="Verdana" pitchFamily="34" charset="0"/>
            </a:endParaRPr>
          </a:p>
          <a:p>
            <a:pPr lvl="0" eaLnBrk="1" hangingPunct="1">
              <a:lnSpc>
                <a:spcPct val="90000"/>
              </a:lnSpc>
              <a:buClr>
                <a:srgbClr val="C00000"/>
              </a:buClr>
              <a:buFont typeface="Wingdings" panose="05000000000000000000" pitchFamily="2" charset="2"/>
              <a:buNone/>
            </a:pPr>
            <a:r>
              <a:rPr lang="en-US" dirty="0">
                <a:latin typeface="Verdana" pitchFamily="34" charset="0"/>
              </a:rPr>
              <a:t>It’s very satisfying to be a member of the Kin organization. You’ll be proud of the work you do for others and pleased with the personal benefits that result. You may become a better leader or more of a team player. You’ll find yourself more relaxed in dealing with groups; your presentation skills will improve, and you’ll become a better public speaker. Plus, you’ll have a chance to network with people from a wide variety of businesses. </a:t>
            </a:r>
            <a:endParaRPr lang="en-US" dirty="0"/>
          </a:p>
          <a:p>
            <a:pPr eaLnBrk="1" hangingPunct="1"/>
            <a:endParaRPr lang="en-US" dirty="0"/>
          </a:p>
        </p:txBody>
      </p:sp>
    </p:spTree>
    <p:extLst>
      <p:ext uri="{BB962C8B-B14F-4D97-AF65-F5344CB8AC3E}">
        <p14:creationId xmlns:p14="http://schemas.microsoft.com/office/powerpoint/2010/main" val="184272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National</a:t>
            </a:r>
            <a:r>
              <a:rPr lang="en-CA" baseline="0" dirty="0"/>
              <a:t> </a:t>
            </a:r>
            <a:r>
              <a:rPr lang="en-CA" dirty="0"/>
              <a:t>Dues and Assessments are paid by clubs to cover the costs</a:t>
            </a:r>
            <a:r>
              <a:rPr lang="en-CA" baseline="0" dirty="0"/>
              <a:t> </a:t>
            </a:r>
            <a:r>
              <a:rPr lang="en-CA" dirty="0"/>
              <a:t>of administration and promotion of the Kin programs on the</a:t>
            </a:r>
            <a:r>
              <a:rPr lang="en-CA" baseline="0" dirty="0"/>
              <a:t> </a:t>
            </a:r>
            <a:r>
              <a:rPr lang="en-CA" dirty="0"/>
              <a:t>National, District, Zone and club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Clubs, not individuals, who pay a dues and assessment to belong to the Association.  National Dues and assessments are an administrative cost of belonging to the Association. And while the amount is determined based on the number of members in a club, the club members aren’t necessarily paying that amount to belong to the club.  Clubs set the amount they charge individuals to belong to the club. The two may or may not be the same depending on the administrative fee the club assesses on it’s service dollars.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costs include</a:t>
            </a:r>
            <a:r>
              <a:rPr lang="en-CA" baseline="0" dirty="0"/>
              <a:t> </a:t>
            </a:r>
            <a:r>
              <a:rPr lang="en-CA" dirty="0"/>
              <a:t>items such as travel of National and District Officers, awards, National Headquarters operation, salaries of National staff, postage, telephone, liability</a:t>
            </a:r>
            <a:r>
              <a:rPr lang="en-CA" baseline="0" dirty="0"/>
              <a:t> </a:t>
            </a:r>
            <a:r>
              <a:rPr lang="en-CA" dirty="0"/>
              <a:t>insurance coverage, etc.</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NATIONAL DUES and Assessments are based on a budget proposed by National Headquarters</a:t>
            </a:r>
            <a:r>
              <a:rPr lang="en-CA" baseline="0" dirty="0"/>
              <a:t> </a:t>
            </a:r>
            <a:r>
              <a:rPr lang="en-CA" dirty="0"/>
              <a:t>and passed at a National</a:t>
            </a:r>
            <a:r>
              <a:rPr lang="en-CA" baseline="0" dirty="0"/>
              <a:t> </a:t>
            </a:r>
            <a:r>
              <a:rPr lang="en-CA" dirty="0"/>
              <a:t>Convention. The expenses of operating Kin nationally is calculated based</a:t>
            </a:r>
            <a:r>
              <a:rPr lang="en-CA" baseline="0" dirty="0"/>
              <a:t> on the national roster</a:t>
            </a:r>
            <a:r>
              <a:rPr lang="en-CA"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a:buFontTx/>
              <a:buNone/>
            </a:pPr>
            <a:r>
              <a:rPr lang="en-CA" dirty="0"/>
              <a:t>The National Dues and Assessments Billing </a:t>
            </a:r>
            <a:r>
              <a:rPr lang="en-CA" dirty="0" smtClean="0"/>
              <a:t>is calculated</a:t>
            </a:r>
            <a:r>
              <a:rPr lang="en-CA" baseline="0" dirty="0" smtClean="0"/>
              <a:t> the first week of October</a:t>
            </a:r>
            <a:r>
              <a:rPr lang="en-CA" dirty="0" smtClean="0"/>
              <a:t>. </a:t>
            </a:r>
          </a:p>
          <a:p>
            <a:pPr>
              <a:buFontTx/>
              <a:buNone/>
            </a:pPr>
            <a:r>
              <a:rPr lang="en-CA" dirty="0" smtClean="0"/>
              <a:t>National Dues are based off</a:t>
            </a:r>
            <a:r>
              <a:rPr lang="en-CA" baseline="0" dirty="0" smtClean="0"/>
              <a:t> an average of a club’s membership from the prior year. </a:t>
            </a:r>
          </a:p>
          <a:p>
            <a:pPr>
              <a:buFontTx/>
              <a:buNone/>
            </a:pPr>
            <a:r>
              <a:rPr lang="en-CA" baseline="0" dirty="0" smtClean="0"/>
              <a:t>The membership numbers from each month will be added together and then divided by 12 to determine a club’s dues.</a:t>
            </a:r>
          </a:p>
          <a:p>
            <a:pPr>
              <a:buFontTx/>
              <a:buNone/>
            </a:pPr>
            <a:r>
              <a:rPr lang="en-CA" baseline="0" dirty="0" smtClean="0"/>
              <a:t>1</a:t>
            </a:r>
            <a:r>
              <a:rPr lang="en-CA" baseline="30000" dirty="0" smtClean="0"/>
              <a:t>st</a:t>
            </a:r>
            <a:r>
              <a:rPr lang="en-CA" baseline="0" dirty="0" smtClean="0"/>
              <a:t> installment is due November 15</a:t>
            </a:r>
            <a:r>
              <a:rPr lang="en-CA" baseline="30000" dirty="0" smtClean="0"/>
              <a:t>th</a:t>
            </a:r>
            <a:r>
              <a:rPr lang="en-CA" baseline="0" dirty="0" smtClean="0"/>
              <a:t> and 2</a:t>
            </a:r>
            <a:r>
              <a:rPr lang="en-CA" baseline="30000" dirty="0" smtClean="0"/>
              <a:t>nd</a:t>
            </a:r>
            <a:r>
              <a:rPr lang="en-CA" baseline="0" dirty="0" smtClean="0"/>
              <a:t> installment is due March 31</a:t>
            </a:r>
            <a:r>
              <a:rPr lang="en-CA" baseline="30000" dirty="0" smtClean="0"/>
              <a:t>st</a:t>
            </a:r>
            <a:r>
              <a:rPr lang="en-CA" baseline="0" dirty="0" smtClean="0"/>
              <a:t>. </a:t>
            </a:r>
          </a:p>
          <a:p>
            <a:pPr>
              <a:buFontTx/>
              <a:buNone/>
            </a:pPr>
            <a:r>
              <a:rPr lang="en-CA" baseline="0" dirty="0" smtClean="0"/>
              <a:t>( this is a new process ) </a:t>
            </a:r>
            <a:endParaRPr lang="en-CA" dirty="0" smtClean="0"/>
          </a:p>
          <a:p>
            <a:pPr>
              <a:buFontTx/>
              <a:buNone/>
            </a:pPr>
            <a:endParaRPr lang="en-CA" dirty="0" smtClean="0"/>
          </a:p>
          <a:p>
            <a:pPr marL="0" marR="0" indent="0" algn="l" defTabSz="914400" rtl="0" eaLnBrk="1" fontAlgn="auto" latinLnBrk="0" hangingPunct="1">
              <a:lnSpc>
                <a:spcPct val="90000"/>
              </a:lnSpc>
              <a:spcBef>
                <a:spcPts val="0"/>
              </a:spcBef>
              <a:spcAft>
                <a:spcPts val="0"/>
              </a:spcAft>
              <a:buClrTx/>
              <a:buSzTx/>
              <a:buFontTx/>
              <a:buNone/>
              <a:tabLst/>
              <a:defRPr/>
            </a:pPr>
            <a:r>
              <a:rPr lang="en-CA" dirty="0" smtClean="0"/>
              <a:t>Clubs </a:t>
            </a:r>
            <a:r>
              <a:rPr lang="en-CA" dirty="0"/>
              <a:t>pay District and zone dues according to the District</a:t>
            </a:r>
            <a:r>
              <a:rPr lang="en-CA" baseline="0" dirty="0"/>
              <a:t> and zone </a:t>
            </a:r>
            <a:r>
              <a:rPr lang="en-CA" dirty="0"/>
              <a:t>House Rules.  Some Districts and zones have additional assessments</a:t>
            </a:r>
            <a:r>
              <a:rPr lang="en-CA" baseline="0" dirty="0"/>
              <a:t> </a:t>
            </a:r>
            <a:r>
              <a:rPr lang="en-CA" dirty="0"/>
              <a:t>to cover specific items. DISTRICT DUES are set in a familiar fashion to National but are</a:t>
            </a:r>
            <a:r>
              <a:rPr lang="en-CA" baseline="0" dirty="0"/>
              <a:t> </a:t>
            </a:r>
            <a:r>
              <a:rPr lang="en-CA" dirty="0"/>
              <a:t>approved in the budget at District Convention.  Some</a:t>
            </a:r>
            <a:r>
              <a:rPr lang="en-CA" baseline="0" dirty="0"/>
              <a:t> zones have dues as well to help with the costs of the Deputy Governor.</a:t>
            </a:r>
            <a:endParaRPr lang="en-CA" dirty="0"/>
          </a:p>
          <a:p>
            <a:pPr>
              <a:lnSpc>
                <a:spcPct val="90000"/>
              </a:lnSpc>
              <a:buFontTx/>
              <a:buNone/>
            </a:pPr>
            <a:endParaRPr lang="en-CA" dirty="0"/>
          </a:p>
          <a:p>
            <a:pPr>
              <a:lnSpc>
                <a:spcPct val="90000"/>
              </a:lnSpc>
              <a:buFontTx/>
              <a:buNone/>
            </a:pPr>
            <a:endParaRPr lang="en-CA" dirty="0"/>
          </a:p>
          <a:p>
            <a:pPr marL="0" marR="0" indent="0" algn="l" defTabSz="914400" rtl="0" eaLnBrk="1" fontAlgn="auto" latinLnBrk="0" hangingPunct="1">
              <a:lnSpc>
                <a:spcPct val="90000"/>
              </a:lnSpc>
              <a:spcBef>
                <a:spcPts val="0"/>
              </a:spcBef>
              <a:spcAft>
                <a:spcPts val="0"/>
              </a:spcAft>
              <a:buClrTx/>
              <a:buSzTx/>
              <a:buFontTx/>
              <a:buNone/>
              <a:tabLst/>
              <a:defRPr/>
            </a:pPr>
            <a:r>
              <a:rPr lang="en-CA" dirty="0"/>
              <a:t>Most clubs charge their members an annual fee to help offset</a:t>
            </a:r>
            <a:r>
              <a:rPr lang="en-CA" baseline="0" dirty="0"/>
              <a:t> the administrative costs of running the club.</a:t>
            </a:r>
            <a:r>
              <a:rPr lang="en-CA" dirty="0"/>
              <a:t> CLUB DUES are set when your club presents its annual</a:t>
            </a:r>
            <a:r>
              <a:rPr lang="en-CA" baseline="0" dirty="0"/>
              <a:t> </a:t>
            </a:r>
            <a:r>
              <a:rPr lang="en-CA" dirty="0"/>
              <a:t>budget to the members. </a:t>
            </a:r>
          </a:p>
          <a:p>
            <a:pPr>
              <a:lnSpc>
                <a:spcPct val="90000"/>
              </a:lnSpc>
              <a:buFontTx/>
              <a:buNone/>
            </a:pPr>
            <a:endParaRPr lang="en-CA" dirty="0"/>
          </a:p>
        </p:txBody>
      </p:sp>
      <p:sp>
        <p:nvSpPr>
          <p:cNvPr id="4" name="Slide Number Placeholder 3"/>
          <p:cNvSpPr>
            <a:spLocks noGrp="1"/>
          </p:cNvSpPr>
          <p:nvPr>
            <p:ph type="sldNum" sz="quarter" idx="10"/>
          </p:nvPr>
        </p:nvSpPr>
        <p:spPr/>
        <p:txBody>
          <a:bodyPr/>
          <a:lstStyle/>
          <a:p>
            <a:pPr>
              <a:defRPr/>
            </a:pPr>
            <a:fld id="{9DF0FEA8-7008-4E1E-8CDD-AB53100DFA6A}" type="slidenum">
              <a:rPr lang="en-CA" smtClean="0"/>
              <a:pPr>
                <a:defRPr/>
              </a:pPr>
              <a:t>26</a:t>
            </a:fld>
            <a:endParaRPr lang="en-CA"/>
          </a:p>
        </p:txBody>
      </p:sp>
    </p:spTree>
    <p:extLst>
      <p:ext uri="{BB962C8B-B14F-4D97-AF65-F5344CB8AC3E}">
        <p14:creationId xmlns:p14="http://schemas.microsoft.com/office/powerpoint/2010/main" val="2568748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None/>
            </a:pPr>
            <a:r>
              <a:rPr lang="en-CA" sz="1200" dirty="0">
                <a:solidFill>
                  <a:schemeClr val="tx1"/>
                </a:solidFill>
              </a:rPr>
              <a:t>It is important that our members and leaders at all levels</a:t>
            </a:r>
            <a:r>
              <a:rPr lang="en-CA" sz="1200" baseline="0" dirty="0">
                <a:solidFill>
                  <a:schemeClr val="tx1"/>
                </a:solidFill>
              </a:rPr>
              <a:t> </a:t>
            </a:r>
            <a:r>
              <a:rPr lang="en-CA" sz="1200" dirty="0">
                <a:solidFill>
                  <a:schemeClr val="tx1"/>
                </a:solidFill>
              </a:rPr>
              <a:t>have an opportunity to meet with their peers to discuss</a:t>
            </a:r>
            <a:r>
              <a:rPr lang="en-CA" sz="1200" baseline="0" dirty="0">
                <a:solidFill>
                  <a:schemeClr val="tx1"/>
                </a:solidFill>
              </a:rPr>
              <a:t> </a:t>
            </a:r>
            <a:r>
              <a:rPr lang="en-CA" sz="1200" dirty="0">
                <a:solidFill>
                  <a:schemeClr val="tx1"/>
                </a:solidFill>
              </a:rPr>
              <a:t>problems and concerns, to exchange ideas and update</a:t>
            </a:r>
            <a:r>
              <a:rPr lang="en-CA" sz="1200" baseline="0" dirty="0">
                <a:solidFill>
                  <a:schemeClr val="tx1"/>
                </a:solidFill>
              </a:rPr>
              <a:t> </a:t>
            </a:r>
            <a:r>
              <a:rPr lang="en-CA" sz="1200" dirty="0">
                <a:solidFill>
                  <a:schemeClr val="tx1"/>
                </a:solidFill>
              </a:rPr>
              <a:t>information.</a:t>
            </a:r>
          </a:p>
          <a:p>
            <a:endParaRPr lang="en-CA" dirty="0"/>
          </a:p>
          <a:p>
            <a:r>
              <a:rPr lang="en-CA" dirty="0"/>
              <a:t>It is recommended that clubs</a:t>
            </a:r>
            <a:r>
              <a:rPr lang="en-CA" baseline="0" dirty="0"/>
              <a:t> have a minimum of one executive meeting per month.  The president chairs all executive meetings and prepared the agenda for the order of business.  These meetings are run with the same business format at general meetings.  The majority of club business should be discussed at the executive meeting with reports presented at the general meeting of the club.</a:t>
            </a:r>
          </a:p>
          <a:p>
            <a:endParaRPr lang="en-CA" baseline="0" dirty="0"/>
          </a:p>
          <a:p>
            <a:endParaRPr lang="en-CA" baseline="0" dirty="0"/>
          </a:p>
          <a:p>
            <a:r>
              <a:rPr lang="en-CA" baseline="0" dirty="0"/>
              <a:t>General meetings of the club include all club members including the executive and committees.  At general meetings, the president usually appoints a Sergeant-At-Arms who assists the president in ensuring the meetings are orderly and undisturbed by members.  This is accomplished through the assessment of penalties for minor infractions such as arriving late, no name badge, failure or observe club protocol.  </a:t>
            </a:r>
          </a:p>
          <a:p>
            <a:endParaRPr lang="en-US" baseline="0" dirty="0"/>
          </a:p>
          <a:p>
            <a:r>
              <a:rPr lang="en-CA" baseline="0" dirty="0"/>
              <a:t>While the Executive members are expected to attend Executive meeting, all members may also attend if they so wish.</a:t>
            </a:r>
            <a:endParaRPr lang="en-US" baseline="0" dirty="0"/>
          </a:p>
          <a:p>
            <a:endParaRPr lang="en-US" baseline="0" dirty="0"/>
          </a:p>
          <a:p>
            <a:r>
              <a:rPr lang="en-US" baseline="0" dirty="0"/>
              <a:t>Committee meetings would be held as needed when committee are formed.</a:t>
            </a:r>
            <a:endParaRPr lang="en-CA" dirty="0"/>
          </a:p>
        </p:txBody>
      </p:sp>
      <p:sp>
        <p:nvSpPr>
          <p:cNvPr id="4" name="Slide Number Placeholder 3"/>
          <p:cNvSpPr>
            <a:spLocks noGrp="1"/>
          </p:cNvSpPr>
          <p:nvPr>
            <p:ph type="sldNum" sz="quarter" idx="10"/>
          </p:nvPr>
        </p:nvSpPr>
        <p:spPr/>
        <p:txBody>
          <a:bodyPr/>
          <a:lstStyle/>
          <a:p>
            <a:fld id="{02EE80EB-15BD-4376-9549-AA8AEE2B27F2}" type="slidenum">
              <a:rPr lang="en-CA" smtClean="0"/>
              <a:t>27</a:t>
            </a:fld>
            <a:endParaRPr lang="en-CA"/>
          </a:p>
        </p:txBody>
      </p:sp>
    </p:spTree>
    <p:extLst>
      <p:ext uri="{BB962C8B-B14F-4D97-AF65-F5344CB8AC3E}">
        <p14:creationId xmlns:p14="http://schemas.microsoft.com/office/powerpoint/2010/main" val="113643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D81D16C-3A67-4E54-993D-E33BAF66A178}" type="slidenum">
              <a:rPr lang="en-US" sz="1200" smtClean="0"/>
              <a:pPr eaLnBrk="1" hangingPunct="1"/>
              <a:t>28</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2600" dirty="0">
                <a:solidFill>
                  <a:schemeClr val="tx1"/>
                </a:solidFill>
              </a:rPr>
              <a:t>Members get to understand what happens in other clubs and at all levels (“getting the big picture”).</a:t>
            </a:r>
          </a:p>
          <a:p>
            <a:pPr eaLnBrk="1" hangingPunct="1">
              <a:lnSpc>
                <a:spcPct val="80000"/>
              </a:lnSpc>
            </a:pPr>
            <a:endParaRPr lang="en-US" sz="2600" dirty="0">
              <a:solidFill>
                <a:schemeClr val="tx1"/>
              </a:solidFill>
            </a:endParaRPr>
          </a:p>
          <a:p>
            <a:pPr eaLnBrk="1" hangingPunct="1">
              <a:lnSpc>
                <a:spcPct val="80000"/>
              </a:lnSpc>
            </a:pPr>
            <a:r>
              <a:rPr lang="en-US" sz="2600" dirty="0">
                <a:solidFill>
                  <a:schemeClr val="tx1"/>
                </a:solidFill>
              </a:rPr>
              <a:t>Good networking, personal development and fellowship opportunities.</a:t>
            </a:r>
          </a:p>
          <a:p>
            <a:pPr eaLnBrk="1" hangingPunct="1">
              <a:lnSpc>
                <a:spcPct val="80000"/>
              </a:lnSpc>
            </a:pPr>
            <a:endParaRPr lang="en-US" sz="2600" dirty="0">
              <a:solidFill>
                <a:schemeClr val="tx1"/>
              </a:solidFill>
            </a:endParaRPr>
          </a:p>
          <a:p>
            <a:pPr eaLnBrk="1" hangingPunct="1">
              <a:lnSpc>
                <a:spcPct val="80000"/>
              </a:lnSpc>
            </a:pPr>
            <a:r>
              <a:rPr lang="en-US" sz="2600" dirty="0">
                <a:solidFill>
                  <a:schemeClr val="tx1"/>
                </a:solidFill>
              </a:rPr>
              <a:t>A chance to see other parts of the country. </a:t>
            </a:r>
          </a:p>
          <a:p>
            <a:pPr eaLnBrk="1" hangingPunct="1">
              <a:lnSpc>
                <a:spcPct val="80000"/>
              </a:lnSpc>
            </a:pPr>
            <a:endParaRPr lang="en-US" sz="2600" dirty="0">
              <a:solidFill>
                <a:schemeClr val="tx1"/>
              </a:solidFill>
            </a:endParaRPr>
          </a:p>
          <a:p>
            <a:pPr eaLnBrk="1" hangingPunct="1">
              <a:lnSpc>
                <a:spcPct val="80000"/>
              </a:lnSpc>
            </a:pPr>
            <a:r>
              <a:rPr lang="en-CA" sz="2600" dirty="0">
                <a:solidFill>
                  <a:schemeClr val="tx1"/>
                </a:solidFill>
              </a:rPr>
              <a:t>Incorporations are required to hold Annual General Meetings (AGM). To meet this need, the Association holds a National Convention during the month of August.</a:t>
            </a:r>
            <a:endParaRPr lang="en-US" sz="2600" dirty="0">
              <a:solidFill>
                <a:schemeClr val="tx1"/>
              </a:solidFill>
            </a:endParaRPr>
          </a:p>
          <a:p>
            <a:pPr eaLnBrk="1" hangingPunct="1">
              <a:lnSpc>
                <a:spcPct val="80000"/>
              </a:lnSpc>
            </a:pPr>
            <a:endParaRPr lang="en-US" sz="2600" dirty="0">
              <a:solidFill>
                <a:schemeClr val="tx1"/>
              </a:solidFill>
            </a:endParaRPr>
          </a:p>
          <a:p>
            <a:pPr eaLnBrk="1" hangingPunct="1">
              <a:lnSpc>
                <a:spcPct val="80000"/>
              </a:lnSpc>
            </a:pPr>
            <a:endParaRPr lang="en-US" sz="2600" dirty="0">
              <a:solidFill>
                <a:schemeClr val="tx1"/>
              </a:solidFill>
            </a:endParaRPr>
          </a:p>
          <a:p>
            <a:pPr eaLnBrk="1" hangingPunct="1"/>
            <a:endParaRPr lang="en-US" dirty="0"/>
          </a:p>
        </p:txBody>
      </p:sp>
    </p:spTree>
    <p:extLst>
      <p:ext uri="{BB962C8B-B14F-4D97-AF65-F5344CB8AC3E}">
        <p14:creationId xmlns:p14="http://schemas.microsoft.com/office/powerpoint/2010/main" val="4215498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6F8EA49-7C84-4C8F-8021-87FD5AB6485B}" type="slidenum">
              <a:rPr lang="en-US" sz="1200" smtClean="0"/>
              <a:pPr eaLnBrk="1" hangingPunct="1"/>
              <a:t>29</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Location of conferences and conventions will depend on which club is hosting the</a:t>
            </a:r>
            <a:r>
              <a:rPr lang="en-US" baseline="0" dirty="0"/>
              <a:t> event.</a:t>
            </a:r>
            <a:endParaRPr lang="en-US" dirty="0"/>
          </a:p>
        </p:txBody>
      </p:sp>
    </p:spTree>
    <p:extLst>
      <p:ext uri="{BB962C8B-B14F-4D97-AF65-F5344CB8AC3E}">
        <p14:creationId xmlns:p14="http://schemas.microsoft.com/office/powerpoint/2010/main" val="1707522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DF8B642-E026-4CF2-B5D2-0FBEB30DA821}" type="slidenum">
              <a:rPr lang="en-US" sz="1200" smtClean="0"/>
              <a:pPr eaLnBrk="1" hangingPunct="1"/>
              <a:t>30</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sz="1200" dirty="0">
                <a:solidFill>
                  <a:schemeClr val="tx1"/>
                </a:solidFill>
              </a:rPr>
              <a:t>Kin meetings are run using basic parliamentary procedures.</a:t>
            </a:r>
          </a:p>
          <a:p>
            <a:pPr eaLnBrk="1" hangingPunct="1">
              <a:lnSpc>
                <a:spcPct val="80000"/>
              </a:lnSpc>
            </a:pPr>
            <a:endParaRPr lang="en-CA" sz="1200" dirty="0">
              <a:solidFill>
                <a:schemeClr val="tx1"/>
              </a:solidFill>
            </a:endParaRPr>
          </a:p>
          <a:p>
            <a:pPr eaLnBrk="1" hangingPunct="1">
              <a:lnSpc>
                <a:spcPct val="80000"/>
              </a:lnSpc>
            </a:pPr>
            <a:r>
              <a:rPr lang="en-CA" sz="1200" dirty="0">
                <a:solidFill>
                  <a:schemeClr val="tx1"/>
                </a:solidFill>
              </a:rPr>
              <a:t>There are two reasons for this; first, it is easier to conduct business if a set of rules is agreed upon and, second, members are instructed as participants in the correct way in which to involve themselves in a parliamentary forum.</a:t>
            </a:r>
          </a:p>
          <a:p>
            <a:pPr eaLnBrk="1" hangingPunct="1">
              <a:lnSpc>
                <a:spcPct val="80000"/>
              </a:lnSpc>
            </a:pPr>
            <a:endParaRPr lang="en-CA" sz="1200" dirty="0">
              <a:solidFill>
                <a:schemeClr val="tx1"/>
              </a:solidFill>
            </a:endParaRPr>
          </a:p>
          <a:p>
            <a:pPr eaLnBrk="1" hangingPunct="1">
              <a:lnSpc>
                <a:spcPct val="80000"/>
              </a:lnSpc>
            </a:pPr>
            <a:r>
              <a:rPr lang="en-US" sz="1200" dirty="0">
                <a:solidFill>
                  <a:schemeClr val="tx1"/>
                </a:solidFill>
              </a:rPr>
              <a:t>Meetings at every level are conducted according to Kin Rules of Order.</a:t>
            </a:r>
            <a:r>
              <a:rPr lang="en-US" dirty="0"/>
              <a:t> Kin Rules of Order are a modified version of Robert’s Rules</a:t>
            </a:r>
            <a:r>
              <a:rPr lang="en-US" baseline="0" dirty="0"/>
              <a:t> of Order. </a:t>
            </a:r>
            <a:endParaRPr lang="en-US" sz="1200" dirty="0">
              <a:solidFill>
                <a:schemeClr val="tx1"/>
              </a:solidFill>
            </a:endParaRPr>
          </a:p>
          <a:p>
            <a:pPr eaLnBrk="1" hangingPunct="1">
              <a:lnSpc>
                <a:spcPct val="80000"/>
              </a:lnSpc>
            </a:pPr>
            <a:r>
              <a:rPr lang="en-US" sz="1200" dirty="0">
                <a:solidFill>
                  <a:schemeClr val="tx1"/>
                </a:solidFill>
              </a:rPr>
              <a:t> </a:t>
            </a:r>
          </a:p>
          <a:p>
            <a:pPr eaLnBrk="1" hangingPunct="1"/>
            <a:endParaRPr lang="en-US" dirty="0"/>
          </a:p>
          <a:p>
            <a:pPr eaLnBrk="1" hangingPunct="1"/>
            <a:r>
              <a:rPr lang="en-US" dirty="0"/>
              <a:t>Please visit Kin U to learn more about Kin Rules of Order.</a:t>
            </a:r>
          </a:p>
        </p:txBody>
      </p:sp>
    </p:spTree>
    <p:extLst>
      <p:ext uri="{BB962C8B-B14F-4D97-AF65-F5344CB8AC3E}">
        <p14:creationId xmlns:p14="http://schemas.microsoft.com/office/powerpoint/2010/main" val="123957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12FFADC-AB0A-4963-A396-53365598BD03}" type="slidenum">
              <a:rPr lang="en-US" sz="1200" smtClean="0"/>
              <a:pPr eaLnBrk="1" hangingPunct="1"/>
              <a:t>3</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51339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Elections are normally</a:t>
            </a:r>
            <a:r>
              <a:rPr lang="en-CA" baseline="0" dirty="0"/>
              <a:t> held between April 1 and May 15</a:t>
            </a:r>
            <a:r>
              <a:rPr lang="en-CA" baseline="30000" dirty="0"/>
              <a:t>th</a:t>
            </a:r>
            <a:r>
              <a:rPr lang="en-CA" baseline="0" dirty="0"/>
              <a:t> with the newly elected club executive taking office on July 1.</a:t>
            </a:r>
          </a:p>
          <a:p>
            <a:endParaRPr lang="en-CA" baseline="0" dirty="0"/>
          </a:p>
          <a:p>
            <a:r>
              <a:rPr lang="en-CA" baseline="0" dirty="0"/>
              <a:t>The current executive should appoint a nominating chair and/or committee to bring a slate of officers to the club on Nominations Night.  The committee should have at least 2 candidates for each office with the nominations published in the club bulletin or presented to the club membership electronically.</a:t>
            </a:r>
          </a:p>
          <a:p>
            <a:endParaRPr lang="en-CA" baseline="0" dirty="0"/>
          </a:p>
          <a:p>
            <a:r>
              <a:rPr lang="en-CA" baseline="0" dirty="0"/>
              <a:t>Voting is carried out by secret ballot.  All members in good standing have one vote. </a:t>
            </a:r>
            <a:endParaRPr lang="en-CA" dirty="0"/>
          </a:p>
        </p:txBody>
      </p:sp>
      <p:sp>
        <p:nvSpPr>
          <p:cNvPr id="4" name="Slide Number Placeholder 3"/>
          <p:cNvSpPr>
            <a:spLocks noGrp="1"/>
          </p:cNvSpPr>
          <p:nvPr>
            <p:ph type="sldNum" sz="quarter" idx="10"/>
          </p:nvPr>
        </p:nvSpPr>
        <p:spPr/>
        <p:txBody>
          <a:bodyPr/>
          <a:lstStyle/>
          <a:p>
            <a:fld id="{02EE80EB-15BD-4376-9549-AA8AEE2B27F2}" type="slidenum">
              <a:rPr lang="en-CA" smtClean="0"/>
              <a:t>31</a:t>
            </a:fld>
            <a:endParaRPr lang="en-CA"/>
          </a:p>
        </p:txBody>
      </p:sp>
    </p:spTree>
    <p:extLst>
      <p:ext uri="{BB962C8B-B14F-4D97-AF65-F5344CB8AC3E}">
        <p14:creationId xmlns:p14="http://schemas.microsoft.com/office/powerpoint/2010/main" val="2092269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Rot="1" noChangeAspect="1" noTextEdit="1"/>
          </p:cNvSpPr>
          <p:nvPr>
            <p:ph type="sldImg"/>
          </p:nvPr>
        </p:nvSpPr>
        <p:spPr bwMode="auto">
          <a:noFill/>
          <a:ln>
            <a:solidFill>
              <a:srgbClr val="000000"/>
            </a:solidFill>
            <a:miter lim="800000"/>
            <a:headEnd/>
            <a:tailEnd/>
          </a:ln>
        </p:spPr>
      </p:sp>
      <p:sp>
        <p:nvSpPr>
          <p:cNvPr id="283650" name="Rectangle 3"/>
          <p:cNvSpPr>
            <a:spLocks noGrp="1"/>
          </p:cNvSpPr>
          <p:nvPr>
            <p:ph type="body" idx="1"/>
          </p:nvPr>
        </p:nvSpPr>
        <p:spPr bwMode="auto">
          <a:xfrm>
            <a:off x="943611" y="4253668"/>
            <a:ext cx="5189855" cy="4029790"/>
          </a:xfrm>
          <a:noFill/>
        </p:spPr>
        <p:txBody>
          <a:bodyPr/>
          <a:lstStyle/>
          <a:p>
            <a:r>
              <a:rPr lang="en-US" dirty="0"/>
              <a:t>As an Association we have 2 divisions General and Service. Clubs are required to maintain a minimum of 2 two bank accounts</a:t>
            </a:r>
            <a:r>
              <a:rPr lang="en-US" baseline="0" dirty="0"/>
              <a:t>. One for General dollars and one for service.</a:t>
            </a:r>
            <a:endParaRPr lang="en-US" dirty="0"/>
          </a:p>
          <a:p>
            <a:endParaRPr lang="en-US" dirty="0"/>
          </a:p>
          <a:p>
            <a:r>
              <a:rPr lang="en-US" b="1" u="sng" dirty="0"/>
              <a:t>General</a:t>
            </a:r>
            <a:r>
              <a:rPr lang="en-US" b="1" u="sng" baseline="0" dirty="0"/>
              <a:t> Division</a:t>
            </a:r>
          </a:p>
          <a:p>
            <a:r>
              <a:rPr lang="en-US" b="1" dirty="0"/>
              <a:t>General accounts</a:t>
            </a:r>
            <a:r>
              <a:rPr lang="en-US" dirty="0"/>
              <a:t> is used for the everyday running of the club. </a:t>
            </a:r>
            <a:r>
              <a:rPr lang="en-US" baseline="0" dirty="0"/>
              <a:t> Historically in the Constitution and by-laws, it stated that a club could transfer up to 15% of the </a:t>
            </a:r>
            <a:r>
              <a:rPr lang="en-CA" baseline="0" dirty="0"/>
              <a:t>“total net service revenues” to the General Division and pay the administrative fees out of a General Bank account.</a:t>
            </a:r>
          </a:p>
          <a:p>
            <a:endParaRPr lang="en-US" baseline="0" dirty="0"/>
          </a:p>
          <a:p>
            <a:r>
              <a:rPr lang="en-US" baseline="0" dirty="0"/>
              <a:t>This restriction was removed in 2003 when we replaced the Constitution and Bylaws with the General Operating Bylaw.  Now clubs may pay these expenses out of a service bank account or they may transfer funds (often using a guideline of 15% of the total net service revenues)to a General bank account.</a:t>
            </a:r>
            <a:r>
              <a:rPr lang="en-US" dirty="0"/>
              <a:t> </a:t>
            </a:r>
          </a:p>
          <a:p>
            <a:endParaRPr lang="en-US" dirty="0"/>
          </a:p>
          <a:p>
            <a:r>
              <a:rPr lang="en-US" b="1" u="sng" dirty="0"/>
              <a:t>Service Division</a:t>
            </a:r>
          </a:p>
          <a:p>
            <a:r>
              <a:rPr lang="en-US" b="1" dirty="0"/>
              <a:t>Community Service Bank Accounts</a:t>
            </a:r>
            <a:r>
              <a:rPr lang="en-US" dirty="0"/>
              <a:t>  are accounts where all service requests are met through the funds</a:t>
            </a:r>
            <a:r>
              <a:rPr lang="en-US" baseline="0" dirty="0"/>
              <a:t> </a:t>
            </a:r>
            <a:r>
              <a:rPr lang="en-US" dirty="0"/>
              <a:t>in this account.  These funds are what we raise through public.  </a:t>
            </a:r>
          </a:p>
          <a:p>
            <a:endParaRPr lang="en-US" dirty="0"/>
          </a:p>
        </p:txBody>
      </p:sp>
    </p:spTree>
    <p:extLst>
      <p:ext uri="{BB962C8B-B14F-4D97-AF65-F5344CB8AC3E}">
        <p14:creationId xmlns:p14="http://schemas.microsoft.com/office/powerpoint/2010/main" val="1769394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Association has many awards</a:t>
            </a:r>
            <a:r>
              <a:rPr lang="en-CA" baseline="0" dirty="0"/>
              <a:t>. </a:t>
            </a:r>
          </a:p>
          <a:p>
            <a:endParaRPr lang="en-CA" baseline="0" dirty="0"/>
          </a:p>
          <a:p>
            <a:r>
              <a:rPr lang="en-CA" baseline="0" dirty="0"/>
              <a:t>These awards are for districts, zones, deputy governors, clubs, presidents, individual members. </a:t>
            </a:r>
          </a:p>
          <a:p>
            <a:endParaRPr lang="en-CA" baseline="0" dirty="0"/>
          </a:p>
          <a:p>
            <a:r>
              <a:rPr lang="en-CA" baseline="0" dirty="0"/>
              <a:t>National Awards are found in the Award brochure on the Kin Canada website. </a:t>
            </a:r>
          </a:p>
          <a:p>
            <a:endParaRPr lang="en-CA" baseline="0" dirty="0"/>
          </a:p>
          <a:p>
            <a:r>
              <a:rPr lang="en-CA" baseline="0" dirty="0"/>
              <a:t>District Awards are found in your district </a:t>
            </a:r>
            <a:r>
              <a:rPr lang="en-CA" baseline="0" dirty="0" smtClean="0"/>
              <a:t>house rules.</a:t>
            </a:r>
            <a:endParaRPr lang="en-CA" dirty="0"/>
          </a:p>
        </p:txBody>
      </p:sp>
      <p:sp>
        <p:nvSpPr>
          <p:cNvPr id="4" name="Slide Number Placeholder 3"/>
          <p:cNvSpPr>
            <a:spLocks noGrp="1"/>
          </p:cNvSpPr>
          <p:nvPr>
            <p:ph type="sldNum" sz="quarter" idx="10"/>
          </p:nvPr>
        </p:nvSpPr>
        <p:spPr/>
        <p:txBody>
          <a:bodyPr/>
          <a:lstStyle/>
          <a:p>
            <a:fld id="{02EE80EB-15BD-4376-9549-AA8AEE2B27F2}" type="slidenum">
              <a:rPr lang="en-CA" smtClean="0"/>
              <a:t>33</a:t>
            </a:fld>
            <a:endParaRPr lang="en-CA"/>
          </a:p>
        </p:txBody>
      </p:sp>
    </p:spTree>
    <p:extLst>
      <p:ext uri="{BB962C8B-B14F-4D97-AF65-F5344CB8AC3E}">
        <p14:creationId xmlns:p14="http://schemas.microsoft.com/office/powerpoint/2010/main" val="1684308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TextEdit="1"/>
          </p:cNvSpPr>
          <p:nvPr>
            <p:ph type="sldImg"/>
          </p:nvPr>
        </p:nvSpPr>
        <p:spPr bwMode="auto">
          <a:noFill/>
          <a:ln>
            <a:solidFill>
              <a:srgbClr val="000000"/>
            </a:solidFill>
            <a:miter lim="800000"/>
            <a:headEnd/>
            <a:tailEnd/>
          </a:ln>
        </p:spPr>
      </p:sp>
      <p:sp>
        <p:nvSpPr>
          <p:cNvPr id="271362" name="Rectangle 3"/>
          <p:cNvSpPr>
            <a:spLocks noGrp="1"/>
          </p:cNvSpPr>
          <p:nvPr>
            <p:ph type="body" idx="1"/>
          </p:nvPr>
        </p:nvSpPr>
        <p:spPr bwMode="auto">
          <a:xfrm>
            <a:off x="943611" y="4253668"/>
            <a:ext cx="5189855" cy="4029790"/>
          </a:xfrm>
          <a:noFill/>
        </p:spPr>
        <p:txBody>
          <a:bodyPr/>
          <a:lstStyle/>
          <a:p>
            <a:r>
              <a:rPr lang="en-US" b="1" dirty="0"/>
              <a:t>According to the General Operating</a:t>
            </a:r>
            <a:r>
              <a:rPr lang="en-US" b="1" baseline="0" dirty="0"/>
              <a:t> Bylaw, Clubs are the members of the Association.  </a:t>
            </a:r>
          </a:p>
          <a:p>
            <a:endParaRPr lang="en-US" b="1" baseline="0" dirty="0"/>
          </a:p>
          <a:p>
            <a:r>
              <a:rPr lang="en-CA" b="1" baseline="0" dirty="0"/>
              <a:t>Thus all current and/or historical references to the titles of “Life Member,” “Associate Member,”</a:t>
            </a:r>
          </a:p>
          <a:p>
            <a:r>
              <a:rPr lang="en-CA" b="1" baseline="0" dirty="0"/>
              <a:t>or “Referendum Member” are not within the scope of “Member” as herein defined within the General</a:t>
            </a:r>
          </a:p>
          <a:p>
            <a:r>
              <a:rPr lang="en-CA" b="1" baseline="0" dirty="0"/>
              <a:t>Operating By-law.</a:t>
            </a:r>
          </a:p>
          <a:p>
            <a:endParaRPr lang="en-US" b="1" baseline="0" dirty="0"/>
          </a:p>
          <a:p>
            <a:endParaRPr lang="en-US" b="1" baseline="0" dirty="0"/>
          </a:p>
          <a:p>
            <a:r>
              <a:rPr lang="en-US" dirty="0"/>
              <a:t>Further, </a:t>
            </a:r>
          </a:p>
          <a:p>
            <a:endParaRPr lang="en-US" dirty="0"/>
          </a:p>
          <a:p>
            <a:r>
              <a:rPr lang="en-US" b="1" dirty="0"/>
              <a:t>Active Members: </a:t>
            </a:r>
            <a:r>
              <a:rPr lang="en-US" dirty="0"/>
              <a:t>Are a minimum of 19 years of age, are of good character and community standing and work or reside within the territorial limits of the club. The club is assessed</a:t>
            </a:r>
            <a:r>
              <a:rPr lang="en-US" baseline="0" dirty="0"/>
              <a:t> a dues levy for them</a:t>
            </a:r>
            <a:r>
              <a:rPr lang="en-US" baseline="0" dirty="0" smtClean="0"/>
              <a:t>. (There may be an exception when it comes to campus clubs – age may be lower)</a:t>
            </a:r>
            <a:endParaRPr lang="en-US" dirty="0"/>
          </a:p>
          <a:p>
            <a:endParaRPr lang="en-US" dirty="0"/>
          </a:p>
          <a:p>
            <a:endParaRPr lang="en-US" b="1" dirty="0"/>
          </a:p>
          <a:p>
            <a:endParaRPr lang="en-US" b="1" dirty="0"/>
          </a:p>
          <a:p>
            <a:r>
              <a:rPr lang="en-US" b="1" dirty="0"/>
              <a:t>Life membership: </a:t>
            </a:r>
            <a:r>
              <a:rPr lang="en-US" dirty="0"/>
              <a:t>Is an award,</a:t>
            </a:r>
            <a:r>
              <a:rPr lang="en-US" baseline="0" dirty="0"/>
              <a:t> </a:t>
            </a:r>
            <a:r>
              <a:rPr lang="en-US" dirty="0"/>
              <a:t>bestowed on one who has been a member for at least 10 years and who has served his/her club and the community in a manner deserving outstanding honour. Either a past or present member of the club can be elected to life membership.  She/he enjoys the same privileges as an active member, including paying dues, coverage from liability insurance, voting and being allowed to run for offices and awards. </a:t>
            </a:r>
          </a:p>
          <a:p>
            <a:endParaRPr lang="en-US" dirty="0"/>
          </a:p>
          <a:p>
            <a:r>
              <a:rPr lang="en-US" dirty="0"/>
              <a:t>Active Life Members</a:t>
            </a:r>
            <a:r>
              <a:rPr lang="en-US" baseline="0" dirty="0"/>
              <a:t> vs. Life Members</a:t>
            </a:r>
            <a:endParaRPr lang="en-US" dirty="0"/>
          </a:p>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Honorary Members: </a:t>
            </a:r>
            <a:r>
              <a:rPr lang="en-US" b="0" dirty="0"/>
              <a:t>The club must define what these members are entitled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Normally they are elected for one year to recognize some distinguished service they have performed for their community or club. She/he does not pay fees or dues and is entitled to all the privileges of a club except to hold office, vote, and compete for awards.</a:t>
            </a:r>
          </a:p>
          <a:p>
            <a:endParaRPr lang="en-US" dirty="0"/>
          </a:p>
          <a:p>
            <a:endParaRPr lang="en-US" dirty="0"/>
          </a:p>
        </p:txBody>
      </p:sp>
    </p:spTree>
    <p:extLst>
      <p:ext uri="{BB962C8B-B14F-4D97-AF65-F5344CB8AC3E}">
        <p14:creationId xmlns:p14="http://schemas.microsoft.com/office/powerpoint/2010/main" val="3544409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TextEdit="1"/>
          </p:cNvSpPr>
          <p:nvPr>
            <p:ph type="sldImg"/>
          </p:nvPr>
        </p:nvSpPr>
        <p:spPr bwMode="auto">
          <a:noFill/>
          <a:ln>
            <a:solidFill>
              <a:srgbClr val="000000"/>
            </a:solidFill>
            <a:miter lim="800000"/>
            <a:headEnd/>
            <a:tailEnd/>
          </a:ln>
        </p:spPr>
      </p:sp>
      <p:sp>
        <p:nvSpPr>
          <p:cNvPr id="287746" name="Rectangle 3"/>
          <p:cNvSpPr>
            <a:spLocks noGrp="1"/>
          </p:cNvSpPr>
          <p:nvPr>
            <p:ph type="body" idx="1"/>
          </p:nvPr>
        </p:nvSpPr>
        <p:spPr bwMode="auto">
          <a:xfrm>
            <a:off x="943611" y="4253668"/>
            <a:ext cx="5189855" cy="4029790"/>
          </a:xfrm>
          <a:noFill/>
        </p:spPr>
        <p:txBody>
          <a:bodyPr/>
          <a:lstStyle/>
          <a:p>
            <a:r>
              <a:rPr lang="en-US" dirty="0"/>
              <a:t>We open our meeting by singing </a:t>
            </a:r>
            <a:r>
              <a:rPr lang="en-US" dirty="0" err="1"/>
              <a:t>O’Canada</a:t>
            </a:r>
            <a:r>
              <a:rPr lang="en-US" dirty="0"/>
              <a:t> </a:t>
            </a:r>
          </a:p>
          <a:p>
            <a:r>
              <a:rPr lang="en-US" dirty="0"/>
              <a:t>This is followed by the Kinsmen, </a:t>
            </a:r>
            <a:r>
              <a:rPr lang="en-US" dirty="0" err="1"/>
              <a:t>Kinette</a:t>
            </a:r>
            <a:r>
              <a:rPr lang="en-US" dirty="0"/>
              <a:t> or Kin song</a:t>
            </a:r>
          </a:p>
          <a:p>
            <a:r>
              <a:rPr lang="en-US" dirty="0"/>
              <a:t>The Objects of the Association should be read or recited</a:t>
            </a:r>
          </a:p>
          <a:p>
            <a:r>
              <a:rPr lang="en-US" dirty="0"/>
              <a:t>We say Kinsmen, </a:t>
            </a:r>
            <a:r>
              <a:rPr lang="en-US" dirty="0" err="1"/>
              <a:t>Kinette</a:t>
            </a:r>
            <a:r>
              <a:rPr lang="en-US" dirty="0"/>
              <a:t> or Kin Grace before we eat</a:t>
            </a:r>
          </a:p>
          <a:p>
            <a:endParaRPr lang="en-US" dirty="0"/>
          </a:p>
          <a:p>
            <a:r>
              <a:rPr lang="en-US" dirty="0"/>
              <a:t>The sergeant-at-arms assists the club president in ensuring that meetings are orderly and undisturbed by members. This is accomplished through the assessment of fines for actions such as being late, failure to observe club protocol, missing name badge.</a:t>
            </a:r>
          </a:p>
          <a:p>
            <a:endParaRPr lang="en-US" dirty="0"/>
          </a:p>
          <a:p>
            <a:r>
              <a:rPr lang="en-US" dirty="0"/>
              <a:t>Protocols  for whom and why? During their term in office our Association’s officers will make many official visits with the members as part of their contribution to our Association. It should never be forgotten that they are volunteers as well. What types of protocols there is to follow. Protocol is used for guest outside of our Association as well this is to show our respect  for the person. </a:t>
            </a:r>
            <a:endParaRPr lang="en-CA" dirty="0"/>
          </a:p>
        </p:txBody>
      </p:sp>
    </p:spTree>
    <p:extLst>
      <p:ext uri="{BB962C8B-B14F-4D97-AF65-F5344CB8AC3E}">
        <p14:creationId xmlns:p14="http://schemas.microsoft.com/office/powerpoint/2010/main" val="3038752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buFontTx/>
              <a:buNone/>
            </a:pPr>
            <a:r>
              <a:rPr lang="en-CA" b="1" dirty="0"/>
              <a:t>Kin Canada National Website: </a:t>
            </a:r>
            <a:r>
              <a:rPr lang="en-CA" dirty="0">
                <a:hlinkClick r:id="rId3"/>
              </a:rPr>
              <a:t>www.kincanada.ca</a:t>
            </a:r>
            <a:r>
              <a:rPr lang="en-CA" b="1" dirty="0"/>
              <a:t>  - resource library – successful manuals</a:t>
            </a:r>
          </a:p>
          <a:p>
            <a:pPr>
              <a:lnSpc>
                <a:spcPct val="90000"/>
              </a:lnSpc>
              <a:buFontTx/>
              <a:buNone/>
            </a:pPr>
            <a:endParaRPr lang="en-CA" b="1" dirty="0"/>
          </a:p>
          <a:p>
            <a:pPr>
              <a:lnSpc>
                <a:spcPct val="80000"/>
              </a:lnSpc>
              <a:buFontTx/>
              <a:buNone/>
            </a:pPr>
            <a:r>
              <a:rPr lang="en-CA" b="1" dirty="0"/>
              <a:t>KIN MAGAZINE - </a:t>
            </a:r>
            <a:r>
              <a:rPr lang="en-CA" dirty="0"/>
              <a:t>Official publication of Kin Canada, </a:t>
            </a:r>
            <a:r>
              <a:rPr lang="en-CA" i="1" dirty="0"/>
              <a:t>KIN</a:t>
            </a:r>
            <a:r>
              <a:rPr lang="en-CA" i="1" baseline="0" dirty="0"/>
              <a:t> </a:t>
            </a:r>
            <a:r>
              <a:rPr lang="en-CA" i="1" dirty="0"/>
              <a:t>Magazine</a:t>
            </a:r>
            <a:r>
              <a:rPr lang="en-CA" dirty="0"/>
              <a:t> is published in print three times a year (February,</a:t>
            </a:r>
            <a:r>
              <a:rPr lang="en-CA" baseline="0" dirty="0"/>
              <a:t> </a:t>
            </a:r>
            <a:r>
              <a:rPr lang="en-CA" dirty="0"/>
              <a:t>June and October) from the editorial office in Cambridge,</a:t>
            </a:r>
            <a:r>
              <a:rPr lang="en-CA" baseline="0" dirty="0"/>
              <a:t> </a:t>
            </a:r>
            <a:r>
              <a:rPr lang="en-CA" dirty="0"/>
              <a:t>Ontario. Online editions are posted during the months of</a:t>
            </a:r>
            <a:r>
              <a:rPr lang="en-CA" baseline="0" dirty="0"/>
              <a:t> </a:t>
            </a:r>
            <a:r>
              <a:rPr lang="en-CA" dirty="0"/>
              <a:t>April, August and December</a:t>
            </a:r>
          </a:p>
          <a:p>
            <a:pPr>
              <a:lnSpc>
                <a:spcPct val="80000"/>
              </a:lnSpc>
              <a:buFontTx/>
              <a:buNone/>
            </a:pPr>
            <a:endParaRPr lang="en-CA" dirty="0"/>
          </a:p>
          <a:p>
            <a:pPr>
              <a:lnSpc>
                <a:spcPct val="90000"/>
              </a:lnSpc>
              <a:buFontTx/>
              <a:buNone/>
            </a:pPr>
            <a:r>
              <a:rPr lang="en-CA" b="1" dirty="0"/>
              <a:t>KINNECTIONS - </a:t>
            </a:r>
            <a:r>
              <a:rPr lang="en-CA" dirty="0"/>
              <a:t>National staff have designed this</a:t>
            </a:r>
            <a:r>
              <a:rPr lang="en-CA" baseline="0" dirty="0"/>
              <a:t> </a:t>
            </a:r>
            <a:r>
              <a:rPr lang="en-CA" dirty="0"/>
              <a:t>newsletter to connect with you, the member, and reduce</a:t>
            </a:r>
            <a:r>
              <a:rPr lang="en-CA" baseline="0" dirty="0"/>
              <a:t> </a:t>
            </a:r>
            <a:r>
              <a:rPr lang="en-CA" dirty="0"/>
              <a:t>the amount of literature sent out in club mailings</a:t>
            </a:r>
            <a:r>
              <a:rPr lang="en-CA" sz="900" dirty="0"/>
              <a:t>.</a:t>
            </a:r>
          </a:p>
          <a:p>
            <a:pPr>
              <a:lnSpc>
                <a:spcPct val="90000"/>
              </a:lnSpc>
              <a:buFontTx/>
              <a:buNone/>
            </a:pPr>
            <a:endParaRPr lang="en-CA" sz="900" dirty="0"/>
          </a:p>
          <a:p>
            <a:pPr>
              <a:lnSpc>
                <a:spcPct val="90000"/>
              </a:lnSpc>
              <a:buFontTx/>
              <a:buNone/>
            </a:pPr>
            <a:r>
              <a:rPr lang="en-CA" sz="900" b="1" dirty="0"/>
              <a:t>Cyber news </a:t>
            </a:r>
            <a:r>
              <a:rPr lang="en-CA" sz="900" dirty="0"/>
              <a:t>is sent</a:t>
            </a:r>
            <a:r>
              <a:rPr lang="en-CA" sz="900" baseline="0" dirty="0"/>
              <a:t> to members via email twice monthly with updates and links to important information for all members.</a:t>
            </a:r>
          </a:p>
          <a:p>
            <a:pPr>
              <a:lnSpc>
                <a:spcPct val="90000"/>
              </a:lnSpc>
              <a:buFontTx/>
              <a:buNone/>
            </a:pPr>
            <a:endParaRPr lang="en-US" sz="900" baseline="0" dirty="0"/>
          </a:p>
          <a:p>
            <a:pPr>
              <a:lnSpc>
                <a:spcPct val="90000"/>
              </a:lnSpc>
              <a:buFontTx/>
              <a:buNone/>
            </a:pPr>
            <a:r>
              <a:rPr lang="en-US" sz="900" b="1" baseline="0" dirty="0"/>
              <a:t>KIN U </a:t>
            </a:r>
            <a:r>
              <a:rPr lang="en-US" sz="900" baseline="0" dirty="0"/>
              <a:t>– online learning platform (personal/leadership development</a:t>
            </a:r>
            <a:r>
              <a:rPr lang="en-US" sz="900" baseline="0"/>
              <a:t>) </a:t>
            </a:r>
            <a:r>
              <a:rPr lang="en-US" sz="1000" u="sng" baseline="0">
                <a:solidFill>
                  <a:srgbClr val="0070C0"/>
                </a:solidFill>
              </a:rPr>
              <a:t>www.kin-u.ca</a:t>
            </a:r>
          </a:p>
          <a:p>
            <a:pPr>
              <a:lnSpc>
                <a:spcPct val="90000"/>
              </a:lnSpc>
              <a:buFontTx/>
              <a:buNone/>
            </a:pPr>
            <a:endParaRPr lang="en-US" sz="1000" u="sng" baseline="0" dirty="0">
              <a:solidFill>
                <a:srgbClr val="0070C0"/>
              </a:solidFill>
            </a:endParaRPr>
          </a:p>
          <a:p>
            <a:pPr>
              <a:lnSpc>
                <a:spcPct val="90000"/>
              </a:lnSpc>
              <a:buFontTx/>
              <a:buNone/>
            </a:pPr>
            <a:endParaRPr lang="en-US" sz="900" dirty="0"/>
          </a:p>
          <a:p>
            <a:pPr>
              <a:lnSpc>
                <a:spcPct val="80000"/>
              </a:lnSpc>
              <a:buFontTx/>
              <a:buNone/>
            </a:pPr>
            <a:endParaRPr lang="en-US" dirty="0"/>
          </a:p>
          <a:p>
            <a:pPr>
              <a:lnSpc>
                <a:spcPct val="90000"/>
              </a:lnSpc>
              <a:buFontTx/>
              <a:buNone/>
            </a:pPr>
            <a:endParaRPr lang="en-CA" b="1" dirty="0"/>
          </a:p>
          <a:p>
            <a:endParaRPr lang="en-CA" dirty="0"/>
          </a:p>
        </p:txBody>
      </p:sp>
      <p:sp>
        <p:nvSpPr>
          <p:cNvPr id="4" name="Slide Number Placeholder 3"/>
          <p:cNvSpPr>
            <a:spLocks noGrp="1"/>
          </p:cNvSpPr>
          <p:nvPr>
            <p:ph type="sldNum" sz="quarter" idx="10"/>
          </p:nvPr>
        </p:nvSpPr>
        <p:spPr/>
        <p:txBody>
          <a:bodyPr/>
          <a:lstStyle/>
          <a:p>
            <a:pPr>
              <a:defRPr/>
            </a:pPr>
            <a:fld id="{9DF0FEA8-7008-4E1E-8CDD-AB53100DFA6A}" type="slidenum">
              <a:rPr lang="en-CA" smtClean="0"/>
              <a:pPr>
                <a:defRPr/>
              </a:pPr>
              <a:t>36</a:t>
            </a:fld>
            <a:endParaRPr lang="en-CA"/>
          </a:p>
        </p:txBody>
      </p:sp>
    </p:spTree>
    <p:extLst>
      <p:ext uri="{BB962C8B-B14F-4D97-AF65-F5344CB8AC3E}">
        <p14:creationId xmlns:p14="http://schemas.microsoft.com/office/powerpoint/2010/main" val="1448763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b="1" dirty="0"/>
              <a:t>District Websites: </a:t>
            </a:r>
            <a:r>
              <a:rPr lang="en-CA" dirty="0"/>
              <a:t>Stay up to date as to what is happening</a:t>
            </a:r>
          </a:p>
          <a:p>
            <a:pPr>
              <a:buFontTx/>
              <a:buNone/>
            </a:pPr>
            <a:r>
              <a:rPr lang="en-CA" dirty="0"/>
              <a:t>in each District.  You can gain access to each District</a:t>
            </a:r>
          </a:p>
          <a:p>
            <a:pPr>
              <a:buFontTx/>
              <a:buNone/>
            </a:pPr>
            <a:r>
              <a:rPr lang="en-CA" dirty="0"/>
              <a:t>Website by going to </a:t>
            </a:r>
            <a:r>
              <a:rPr lang="en-CA" dirty="0">
                <a:hlinkClick r:id="rId3"/>
              </a:rPr>
              <a:t>www.kincanada.ca</a:t>
            </a:r>
            <a:r>
              <a:rPr lang="en-CA" dirty="0"/>
              <a:t>  - log in and then</a:t>
            </a:r>
          </a:p>
          <a:p>
            <a:pPr>
              <a:buFontTx/>
              <a:buNone/>
            </a:pPr>
            <a:r>
              <a:rPr lang="en-CA" dirty="0"/>
              <a:t>click on District Websites.</a:t>
            </a:r>
          </a:p>
          <a:p>
            <a:pPr>
              <a:buFontTx/>
              <a:buNone/>
            </a:pPr>
            <a:endParaRPr lang="en-CA" dirty="0"/>
          </a:p>
          <a:p>
            <a:pPr>
              <a:buFontTx/>
              <a:buNone/>
            </a:pPr>
            <a:r>
              <a:rPr lang="en-CA" b="1" dirty="0"/>
              <a:t>Club Websites: </a:t>
            </a:r>
            <a:r>
              <a:rPr lang="en-CA" dirty="0"/>
              <a:t>Stay up to date as to what is happening in</a:t>
            </a:r>
          </a:p>
          <a:p>
            <a:pPr>
              <a:buFontTx/>
              <a:buNone/>
            </a:pPr>
            <a:r>
              <a:rPr lang="en-CA" dirty="0"/>
              <a:t>individual Clubs across Canada.  You can gain access to</a:t>
            </a:r>
          </a:p>
          <a:p>
            <a:pPr>
              <a:buFontTx/>
              <a:buNone/>
            </a:pPr>
            <a:r>
              <a:rPr lang="en-CA" dirty="0"/>
              <a:t>individual club sites by going to </a:t>
            </a:r>
            <a:r>
              <a:rPr lang="en-CA" dirty="0">
                <a:hlinkClick r:id="rId3"/>
              </a:rPr>
              <a:t>www.kincanada.ca</a:t>
            </a:r>
            <a:r>
              <a:rPr lang="en-CA" dirty="0"/>
              <a:t> - Log in</a:t>
            </a:r>
          </a:p>
          <a:p>
            <a:pPr>
              <a:buFontTx/>
              <a:buNone/>
            </a:pPr>
            <a:r>
              <a:rPr lang="en-CA" dirty="0"/>
              <a:t>and then click on Club Websites</a:t>
            </a:r>
          </a:p>
          <a:p>
            <a:pPr>
              <a:buFontTx/>
              <a:buNone/>
            </a:pPr>
            <a:endParaRPr lang="en-CA" dirty="0"/>
          </a:p>
          <a:p>
            <a:pPr>
              <a:lnSpc>
                <a:spcPct val="90000"/>
              </a:lnSpc>
              <a:buFontTx/>
              <a:buNone/>
            </a:pPr>
            <a:r>
              <a:rPr lang="en-CA" b="1" dirty="0"/>
              <a:t>CLUB BULLETINS - </a:t>
            </a:r>
            <a:r>
              <a:rPr lang="en-CA" dirty="0"/>
              <a:t>Published by the club to inform a</a:t>
            </a:r>
          </a:p>
          <a:p>
            <a:pPr>
              <a:lnSpc>
                <a:spcPct val="90000"/>
              </a:lnSpc>
              <a:buFontTx/>
              <a:buNone/>
            </a:pPr>
            <a:r>
              <a:rPr lang="en-CA" dirty="0"/>
              <a:t>membership of club’s activities and general information.  A</a:t>
            </a:r>
          </a:p>
          <a:p>
            <a:pPr>
              <a:lnSpc>
                <a:spcPct val="90000"/>
              </a:lnSpc>
              <a:buFontTx/>
              <a:buNone/>
            </a:pPr>
            <a:r>
              <a:rPr lang="en-CA" dirty="0"/>
              <a:t>committee chaired by the Bulletin Editor or individual</a:t>
            </a:r>
          </a:p>
          <a:p>
            <a:pPr>
              <a:lnSpc>
                <a:spcPct val="90000"/>
              </a:lnSpc>
              <a:buFontTx/>
              <a:buNone/>
            </a:pPr>
            <a:r>
              <a:rPr lang="en-CA" dirty="0"/>
              <a:t>members can produce the bulletin.</a:t>
            </a:r>
          </a:p>
          <a:p>
            <a:pPr>
              <a:lnSpc>
                <a:spcPct val="90000"/>
              </a:lnSpc>
            </a:pPr>
            <a:endParaRPr lang="en-CA" dirty="0"/>
          </a:p>
          <a:p>
            <a:pPr>
              <a:lnSpc>
                <a:spcPct val="90000"/>
              </a:lnSpc>
              <a:buFontTx/>
              <a:buNone/>
            </a:pPr>
            <a:r>
              <a:rPr lang="en-CA" b="1" dirty="0"/>
              <a:t>ZONE AND DISTRICT NEWSLETTERS - </a:t>
            </a:r>
            <a:r>
              <a:rPr lang="en-CA" dirty="0"/>
              <a:t>Published by</a:t>
            </a:r>
          </a:p>
          <a:p>
            <a:pPr>
              <a:lnSpc>
                <a:spcPct val="90000"/>
              </a:lnSpc>
              <a:buFontTx/>
              <a:buNone/>
            </a:pPr>
            <a:r>
              <a:rPr lang="en-CA" dirty="0"/>
              <a:t>Zone and District Executive Officers to inform members of</a:t>
            </a:r>
          </a:p>
          <a:p>
            <a:pPr>
              <a:lnSpc>
                <a:spcPct val="90000"/>
              </a:lnSpc>
              <a:buFontTx/>
              <a:buNone/>
            </a:pPr>
            <a:r>
              <a:rPr lang="en-CA" dirty="0"/>
              <a:t>activities at these levels and share information.</a:t>
            </a:r>
          </a:p>
          <a:p>
            <a:pPr>
              <a:lnSpc>
                <a:spcPct val="90000"/>
              </a:lnSpc>
              <a:buFontTx/>
              <a:buNone/>
            </a:pPr>
            <a:endParaRPr lang="en-US" dirty="0"/>
          </a:p>
          <a:p>
            <a:pPr>
              <a:buFontTx/>
              <a:buNone/>
            </a:pPr>
            <a:endParaRPr lang="en-US" dirty="0"/>
          </a:p>
          <a:p>
            <a:endParaRPr lang="en-CA" dirty="0"/>
          </a:p>
        </p:txBody>
      </p:sp>
      <p:sp>
        <p:nvSpPr>
          <p:cNvPr id="4" name="Slide Number Placeholder 3"/>
          <p:cNvSpPr>
            <a:spLocks noGrp="1"/>
          </p:cNvSpPr>
          <p:nvPr>
            <p:ph type="sldNum" sz="quarter" idx="10"/>
          </p:nvPr>
        </p:nvSpPr>
        <p:spPr/>
        <p:txBody>
          <a:bodyPr/>
          <a:lstStyle/>
          <a:p>
            <a:pPr>
              <a:defRPr/>
            </a:pPr>
            <a:fld id="{9DF0FEA8-7008-4E1E-8CDD-AB53100DFA6A}" type="slidenum">
              <a:rPr lang="en-CA" smtClean="0"/>
              <a:pPr>
                <a:defRPr/>
              </a:pPr>
              <a:t>37</a:t>
            </a:fld>
            <a:endParaRPr lang="en-CA"/>
          </a:p>
        </p:txBody>
      </p:sp>
    </p:spTree>
    <p:extLst>
      <p:ext uri="{BB962C8B-B14F-4D97-AF65-F5344CB8AC3E}">
        <p14:creationId xmlns:p14="http://schemas.microsoft.com/office/powerpoint/2010/main" val="35173739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Rot="1" noChangeAspect="1" noTextEdit="1"/>
          </p:cNvSpPr>
          <p:nvPr>
            <p:ph type="sldImg"/>
          </p:nvPr>
        </p:nvSpPr>
        <p:spPr bwMode="auto">
          <a:noFill/>
          <a:ln>
            <a:solidFill>
              <a:srgbClr val="000000"/>
            </a:solidFill>
            <a:miter lim="800000"/>
            <a:headEnd/>
            <a:tailEnd/>
          </a:ln>
        </p:spPr>
      </p:sp>
      <p:sp>
        <p:nvSpPr>
          <p:cNvPr id="295938" name="Rectangle 3"/>
          <p:cNvSpPr>
            <a:spLocks noGrp="1"/>
          </p:cNvSpPr>
          <p:nvPr>
            <p:ph type="body" idx="1"/>
          </p:nvPr>
        </p:nvSpPr>
        <p:spPr bwMode="auto">
          <a:xfrm>
            <a:off x="943611" y="4253668"/>
            <a:ext cx="5189855" cy="4029790"/>
          </a:xfrm>
          <a:noFill/>
        </p:spPr>
        <p:txBody>
          <a:bodyPr/>
          <a:lstStyle/>
          <a:p>
            <a:endParaRPr lang="en-CA" b="1" dirty="0"/>
          </a:p>
          <a:p>
            <a:endParaRPr lang="en-CA" dirty="0"/>
          </a:p>
        </p:txBody>
      </p:sp>
    </p:spTree>
    <p:extLst>
      <p:ext uri="{BB962C8B-B14F-4D97-AF65-F5344CB8AC3E}">
        <p14:creationId xmlns:p14="http://schemas.microsoft.com/office/powerpoint/2010/main" val="3969371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B78BBFB-790F-49FA-BAF5-76DAB49626B7}" type="slidenum">
              <a:rPr lang="en-US" sz="1200" smtClean="0"/>
              <a:pPr eaLnBrk="1" hangingPunct="1"/>
              <a:t>4</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5821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bwMode="auto">
          <a:noFill/>
        </p:spPr>
        <p:txBody>
          <a:bodyPr/>
          <a:lstStyle/>
          <a:p>
            <a:r>
              <a:rPr lang="en-CA" dirty="0"/>
              <a:t>Founder Harold </a:t>
            </a:r>
            <a:r>
              <a:rPr lang="en-CA" dirty="0" err="1"/>
              <a:t>Allin</a:t>
            </a:r>
            <a:r>
              <a:rPr lang="en-CA" dirty="0"/>
              <a:t> Rogers, OBE (Order of the British Empire) and OC (Order of Canada)</a:t>
            </a:r>
          </a:p>
          <a:p>
            <a:r>
              <a:rPr lang="en-US" dirty="0"/>
              <a:t>Born</a:t>
            </a:r>
            <a:r>
              <a:rPr lang="en-US" baseline="0" dirty="0"/>
              <a:t> in London Ontario in 1899,  Founder Hal started his working life in a bank prior to moving to Hamilton to join his father’s plumbing sales business.</a:t>
            </a:r>
          </a:p>
          <a:p>
            <a:endParaRPr lang="en-US" baseline="0" dirty="0"/>
          </a:p>
          <a:p>
            <a:r>
              <a:rPr lang="en-US" baseline="0" dirty="0"/>
              <a:t>Following the outbreak of WWI, Hal enlisted at the age of 17 in 1916, serving with the Argyle and Sutherland Highlanders.  He was gassed at Passchendaele and later wounded by shrapnel at Amiens and for the rest of his life carried German steel in his right leg.</a:t>
            </a:r>
          </a:p>
          <a:p>
            <a:endParaRPr lang="en-US" baseline="0" dirty="0"/>
          </a:p>
          <a:p>
            <a:r>
              <a:rPr lang="en-US" baseline="0" dirty="0"/>
              <a:t>Upon his return to Canada in 1919, Hal rejoined his father’s plumbing business and applied to join Rotary Club. </a:t>
            </a:r>
          </a:p>
          <a:p>
            <a:endParaRPr lang="en-US" baseline="0" dirty="0"/>
          </a:p>
          <a:p>
            <a:r>
              <a:rPr lang="en-US" baseline="0" dirty="0"/>
              <a:t>Since Rotary had a rule that you could only have one member of a profession as part of a club, and Hal’s father was already a member and a plumber, Hal’s membership was rejected.</a:t>
            </a:r>
          </a:p>
          <a:p>
            <a:endParaRPr lang="en-US" baseline="0" dirty="0"/>
          </a:p>
          <a:p>
            <a:r>
              <a:rPr lang="en-US" baseline="0" dirty="0"/>
              <a:t>Hal decided to start his own service club to preserve in peace, the ideal of service to Canada.  Kin Canada was born on February 20, 1920 when Hal and 11 young men met for the first time at the </a:t>
            </a:r>
            <a:r>
              <a:rPr lang="en-US" baseline="0" dirty="0" err="1"/>
              <a:t>Namking</a:t>
            </a:r>
            <a:r>
              <a:rPr lang="en-US" baseline="0" dirty="0"/>
              <a:t> Café in Hamilton Ontario.</a:t>
            </a:r>
            <a:endParaRPr lang="en-US" dirty="0"/>
          </a:p>
          <a:p>
            <a:endParaRPr lang="en-CA" dirty="0"/>
          </a:p>
        </p:txBody>
      </p:sp>
    </p:spTree>
    <p:extLst>
      <p:ext uri="{BB962C8B-B14F-4D97-AF65-F5344CB8AC3E}">
        <p14:creationId xmlns:p14="http://schemas.microsoft.com/office/powerpoint/2010/main" val="121837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xfrm>
            <a:off x="864976" y="4328293"/>
            <a:ext cx="5189855" cy="4029790"/>
          </a:xfrm>
          <a:noFill/>
        </p:spPr>
        <p:txBody>
          <a:bodyPr/>
          <a:lstStyle/>
          <a:p>
            <a:endParaRPr lang="en-CA" dirty="0"/>
          </a:p>
        </p:txBody>
      </p:sp>
    </p:spTree>
    <p:extLst>
      <p:ext uri="{BB962C8B-B14F-4D97-AF65-F5344CB8AC3E}">
        <p14:creationId xmlns:p14="http://schemas.microsoft.com/office/powerpoint/2010/main" val="420438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Mission, Vision, and Values are reviewed regularly by the National Board of Directors to ensure that they reflect our Association and its goals as society changes.</a:t>
            </a:r>
          </a:p>
          <a:p>
            <a:endParaRPr lang="en-US" dirty="0"/>
          </a:p>
          <a:p>
            <a:r>
              <a:rPr lang="en-US" dirty="0"/>
              <a:t>The last revision was in 2014.</a:t>
            </a:r>
            <a:endParaRPr lang="en-CA" dirty="0"/>
          </a:p>
        </p:txBody>
      </p:sp>
      <p:sp>
        <p:nvSpPr>
          <p:cNvPr id="4" name="Slide Number Placeholder 3"/>
          <p:cNvSpPr>
            <a:spLocks noGrp="1"/>
          </p:cNvSpPr>
          <p:nvPr>
            <p:ph type="sldNum" sz="quarter" idx="10"/>
          </p:nvPr>
        </p:nvSpPr>
        <p:spPr/>
        <p:txBody>
          <a:bodyPr/>
          <a:lstStyle/>
          <a:p>
            <a:fld id="{53FE18C1-3A18-4E33-BAE5-BCC0C65FA682}" type="slidenum">
              <a:rPr lang="en-CA" smtClean="0"/>
              <a:t>7</a:t>
            </a:fld>
            <a:endParaRPr lang="en-CA"/>
          </a:p>
        </p:txBody>
      </p:sp>
    </p:spTree>
    <p:extLst>
      <p:ext uri="{BB962C8B-B14F-4D97-AF65-F5344CB8AC3E}">
        <p14:creationId xmlns:p14="http://schemas.microsoft.com/office/powerpoint/2010/main" val="352057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Attendees will not be abl</a:t>
            </a:r>
            <a:r>
              <a:rPr lang="en-CA" baseline="0" dirty="0"/>
              <a:t>e to read this, so you’ll need to read it out loud to them…or have them take turns reading </a:t>
            </a:r>
            <a:endParaRPr lang="en-CA" dirty="0"/>
          </a:p>
        </p:txBody>
      </p:sp>
      <p:sp>
        <p:nvSpPr>
          <p:cNvPr id="4" name="Slide Number Placeholder 3"/>
          <p:cNvSpPr>
            <a:spLocks noGrp="1"/>
          </p:cNvSpPr>
          <p:nvPr>
            <p:ph type="sldNum" sz="quarter" idx="10"/>
          </p:nvPr>
        </p:nvSpPr>
        <p:spPr/>
        <p:txBody>
          <a:bodyPr/>
          <a:lstStyle/>
          <a:p>
            <a:pPr>
              <a:defRPr/>
            </a:pPr>
            <a:fld id="{9DF0FEA8-7008-4E1E-8CDD-AB53100DFA6A}" type="slidenum">
              <a:rPr lang="en-CA" smtClean="0"/>
              <a:pPr>
                <a:defRPr/>
              </a:pPr>
              <a:t>8</a:t>
            </a:fld>
            <a:endParaRPr lang="en-CA"/>
          </a:p>
        </p:txBody>
      </p:sp>
    </p:spTree>
    <p:extLst>
      <p:ext uri="{BB962C8B-B14F-4D97-AF65-F5344CB8AC3E}">
        <p14:creationId xmlns:p14="http://schemas.microsoft.com/office/powerpoint/2010/main" val="122613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Kin Canada Association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THE CORE</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clubs</a:t>
            </a:r>
            <a:r>
              <a:rPr lang="en-US" sz="1200" kern="1200" dirty="0" smtClean="0">
                <a:solidFill>
                  <a:schemeClr val="tx1"/>
                </a:solidFill>
                <a:effectLst/>
                <a:latin typeface="+mn-lt"/>
                <a:ea typeface="+mn-ea"/>
                <a:cs typeface="+mn-cs"/>
              </a:rPr>
              <a:t> are the actual charter members of the Association. Individuals are members of their clubs.</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Districts</a:t>
            </a:r>
            <a:r>
              <a:rPr lang="en-US" sz="1200" kern="1200" dirty="0" smtClean="0">
                <a:solidFill>
                  <a:schemeClr val="tx1"/>
                </a:solidFill>
                <a:effectLst/>
                <a:latin typeface="+mn-lt"/>
                <a:ea typeface="+mn-ea"/>
                <a:cs typeface="+mn-cs"/>
              </a:rPr>
              <a:t> are extensions of the national body, created to help manage and administer the affairs of clubs regionally. There are eight districts, each made up of a differing number of zones. Zones were created to further assist with the direct support of clubs on a more local basis.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Governors</a:t>
            </a:r>
            <a:r>
              <a:rPr lang="en-US" sz="1200" kern="1200" dirty="0" smtClean="0">
                <a:solidFill>
                  <a:schemeClr val="tx1"/>
                </a:solidFill>
                <a:effectLst/>
                <a:latin typeface="+mn-lt"/>
                <a:ea typeface="+mn-ea"/>
                <a:cs typeface="+mn-cs"/>
              </a:rPr>
              <a:t> are the administrative heads of their districts, responsible for the functions of their district council and the well being of their district. They are accountable to the ED for their progress on Association goals, but also answer to their members on district issues.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Executive Director</a:t>
            </a:r>
            <a:r>
              <a:rPr lang="en-US" sz="1200" kern="1200" dirty="0" smtClean="0">
                <a:solidFill>
                  <a:schemeClr val="tx1"/>
                </a:solidFill>
                <a:effectLst/>
                <a:latin typeface="+mn-lt"/>
                <a:ea typeface="+mn-ea"/>
                <a:cs typeface="+mn-cs"/>
              </a:rPr>
              <a:t> must determine how to achieve the objectives set out by the Board and is therefore responsible for all operational aspects of the Association, gathering advice from staff, committees, district leaders and members.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ED employs staff</a:t>
            </a:r>
            <a:r>
              <a:rPr lang="en-US" sz="1200" kern="1200" dirty="0" smtClean="0">
                <a:solidFill>
                  <a:schemeClr val="tx1"/>
                </a:solidFill>
                <a:effectLst/>
                <a:latin typeface="+mn-lt"/>
                <a:ea typeface="+mn-ea"/>
                <a:cs typeface="+mn-cs"/>
              </a:rPr>
              <a:t>, who use their professional skills to further develop and execute strategic initiatives, as well as provide operational support to member clubs, individuals, district teams and the Board. The Board does not direct staff.</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Staff</a:t>
            </a:r>
            <a:r>
              <a:rPr lang="en-US" sz="1200" kern="1200" dirty="0" smtClean="0">
                <a:solidFill>
                  <a:schemeClr val="tx1"/>
                </a:solidFill>
                <a:effectLst/>
                <a:latin typeface="+mn-lt"/>
                <a:ea typeface="+mn-ea"/>
                <a:cs typeface="+mn-cs"/>
              </a:rPr>
              <a:t> guide, coach and direct national committees. Our committees in a sense act as ‘unpaid staff’ to carry out work that is over and above the capacity of staff, while adding members’ perspective.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t>
            </a:r>
            <a:r>
              <a:rPr lang="en-US" sz="1200" b="1" kern="1200" dirty="0">
                <a:solidFill>
                  <a:schemeClr val="tx1"/>
                </a:solidFill>
                <a:effectLst/>
                <a:latin typeface="+mn-lt"/>
                <a:ea typeface="+mn-ea"/>
                <a:cs typeface="+mn-cs"/>
              </a:rPr>
              <a:t>National Board of Directors</a:t>
            </a:r>
            <a:r>
              <a:rPr lang="en-US" sz="1200" kern="1200" dirty="0">
                <a:solidFill>
                  <a:schemeClr val="tx1"/>
                </a:solidFill>
                <a:effectLst/>
                <a:latin typeface="+mn-lt"/>
                <a:ea typeface="+mn-ea"/>
                <a:cs typeface="+mn-cs"/>
              </a:rPr>
              <a:t> is made up of individual members of clubs, placed in office </a:t>
            </a:r>
            <a:r>
              <a:rPr lang="en-US" sz="1200" kern="1200" dirty="0">
                <a:solidFill>
                  <a:srgbClr val="FFC000"/>
                </a:solidFill>
                <a:effectLst/>
                <a:latin typeface="+mn-lt"/>
                <a:ea typeface="+mn-ea"/>
                <a:cs typeface="+mn-cs"/>
              </a:rPr>
              <a:t>through (nominations at District level) and or elections at national convention</a:t>
            </a:r>
            <a:r>
              <a:rPr lang="en-US" sz="1200" kern="1200" dirty="0">
                <a:solidFill>
                  <a:schemeClr val="tx1"/>
                </a:solidFill>
                <a:effectLst/>
                <a:latin typeface="+mn-lt"/>
                <a:ea typeface="+mn-ea"/>
                <a:cs typeface="+mn-cs"/>
              </a:rPr>
              <a:t>. Their main job is to chart the visionary direction of the Association. They then translate that into policies that set out our objectives.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Board</a:t>
            </a:r>
            <a:r>
              <a:rPr lang="en-US" sz="1200" kern="1200" dirty="0">
                <a:solidFill>
                  <a:schemeClr val="tx1"/>
                </a:solidFill>
                <a:effectLst/>
                <a:latin typeface="+mn-lt"/>
                <a:ea typeface="+mn-ea"/>
                <a:cs typeface="+mn-cs"/>
              </a:rPr>
              <a:t> may create committees and working groups to help carry out its work. Those committees may interact with various groups within Kin, but cannot direct any of these groups.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EE80EB-15BD-4376-9549-AA8AEE2B27F2}" type="slidenum">
              <a:rPr lang="en-CA" smtClean="0"/>
              <a:t>9</a:t>
            </a:fld>
            <a:endParaRPr lang="en-CA" dirty="0"/>
          </a:p>
        </p:txBody>
      </p:sp>
    </p:spTree>
    <p:extLst>
      <p:ext uri="{BB962C8B-B14F-4D97-AF65-F5344CB8AC3E}">
        <p14:creationId xmlns:p14="http://schemas.microsoft.com/office/powerpoint/2010/main" val="147979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9746" name="Picture 7" descr="PowerPoint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2"/>
          <p:cNvSpPr>
            <a:spLocks noGrp="1" noChangeArrowheads="1"/>
          </p:cNvSpPr>
          <p:nvPr>
            <p:ph type="ctrTitle"/>
          </p:nvPr>
        </p:nvSpPr>
        <p:spPr>
          <a:xfrm>
            <a:off x="3679825" y="750888"/>
            <a:ext cx="4889500" cy="2849562"/>
          </a:xfrm>
        </p:spPr>
        <p:txBody>
          <a:bodyPr anchor="t"/>
          <a:lstStyle>
            <a:lvl1pPr>
              <a:lnSpc>
                <a:spcPct val="85000"/>
              </a:lnSpc>
              <a:defRPr sz="6600">
                <a:solidFill>
                  <a:srgbClr val="FF0000"/>
                </a:solidFill>
              </a:defRPr>
            </a:lvl1pPr>
          </a:lstStyle>
          <a:p>
            <a:pPr lvl="0"/>
            <a:r>
              <a:rPr lang="en-CA" altLang="en-US" noProof="0" dirty="0"/>
              <a:t>Click to edit Master title style</a:t>
            </a:r>
          </a:p>
        </p:txBody>
      </p:sp>
      <p:sp>
        <p:nvSpPr>
          <p:cNvPr id="159748" name="Rectangle 3"/>
          <p:cNvSpPr>
            <a:spLocks noGrp="1" noChangeArrowheads="1"/>
          </p:cNvSpPr>
          <p:nvPr>
            <p:ph type="subTitle" idx="1"/>
          </p:nvPr>
        </p:nvSpPr>
        <p:spPr>
          <a:xfrm>
            <a:off x="3679825" y="3886200"/>
            <a:ext cx="3927475" cy="1392238"/>
          </a:xfrm>
        </p:spPr>
        <p:txBody>
          <a:bodyPr tIns="0"/>
          <a:lstStyle>
            <a:lvl1pPr marL="0" indent="0">
              <a:buFontTx/>
              <a:buNone/>
              <a:defRPr b="1"/>
            </a:lvl1pPr>
          </a:lstStyle>
          <a:p>
            <a:pPr lvl="0"/>
            <a:r>
              <a:rPr lang="en-CA" altLang="en-US" noProof="0"/>
              <a:t>Click to edit Master subtitle style</a:t>
            </a:r>
          </a:p>
        </p:txBody>
      </p:sp>
      <p:sp>
        <p:nvSpPr>
          <p:cNvPr id="2" name="Rectangle 4"/>
          <p:cNvSpPr>
            <a:spLocks noGrp="1" noChangeArrowheads="1"/>
          </p:cNvSpPr>
          <p:nvPr>
            <p:ph type="dt" sz="half" idx="2"/>
          </p:nvPr>
        </p:nvSpPr>
        <p:spPr/>
        <p:txBody>
          <a:bodyPr/>
          <a:lstStyle>
            <a:lvl1pPr>
              <a:defRPr sz="1400"/>
            </a:lvl1pPr>
          </a:lstStyle>
          <a:p>
            <a:pPr>
              <a:defRPr/>
            </a:pPr>
            <a:endParaRPr lang="en-CA">
              <a:solidFill>
                <a:srgbClr val="000000"/>
              </a:solidFill>
            </a:endParaRPr>
          </a:p>
        </p:txBody>
      </p:sp>
      <p:sp>
        <p:nvSpPr>
          <p:cNvPr id="1029" name="Rectangle 5"/>
          <p:cNvSpPr>
            <a:spLocks noGrp="1" noChangeArrowheads="1"/>
          </p:cNvSpPr>
          <p:nvPr>
            <p:ph type="ftr" sz="quarter" idx="3"/>
          </p:nvPr>
        </p:nvSpPr>
        <p:spPr/>
        <p:txBody>
          <a:bodyPr/>
          <a:lstStyle>
            <a:lvl1pPr algn="ctr">
              <a:defRPr sz="1400"/>
            </a:lvl1pPr>
          </a:lstStyle>
          <a:p>
            <a:pPr>
              <a:defRPr/>
            </a:pPr>
            <a:endParaRPr lang="en-CA">
              <a:solidFill>
                <a:srgbClr val="000000"/>
              </a:solidFill>
            </a:endParaRPr>
          </a:p>
        </p:txBody>
      </p:sp>
      <p:sp>
        <p:nvSpPr>
          <p:cNvPr id="1030" name="Rectangle 6"/>
          <p:cNvSpPr>
            <a:spLocks noGrp="1" noChangeArrowheads="1"/>
          </p:cNvSpPr>
          <p:nvPr>
            <p:ph type="sldNum" sz="quarter" idx="4"/>
          </p:nvPr>
        </p:nvSpPr>
        <p:spPr/>
        <p:txBody>
          <a:bodyPr/>
          <a:lstStyle>
            <a:lvl1pPr>
              <a:defRPr/>
            </a:lvl1pPr>
          </a:lstStyle>
          <a:p>
            <a:fld id="{6BBF3A82-B045-4AA3-8024-7F1237C521F8}" type="slidenum">
              <a:rPr lang="en-CA" altLang="en-US">
                <a:solidFill>
                  <a:srgbClr val="000000"/>
                </a:solidFill>
              </a:rPr>
              <a:pPr/>
              <a:t>‹#›</a:t>
            </a:fld>
            <a:endParaRPr lang="en-CA" altLang="en-US">
              <a:solidFill>
                <a:srgbClr val="000000"/>
              </a:solidFill>
            </a:endParaRPr>
          </a:p>
        </p:txBody>
      </p:sp>
      <p:sp>
        <p:nvSpPr>
          <p:cNvPr id="6" name="Rectangle 5"/>
          <p:cNvSpPr/>
          <p:nvPr/>
        </p:nvSpPr>
        <p:spPr>
          <a:xfrm>
            <a:off x="0" y="1058863"/>
            <a:ext cx="228600" cy="23288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BEDC"/>
              </a:solidFill>
            </a:endParaRPr>
          </a:p>
        </p:txBody>
      </p:sp>
    </p:spTree>
    <p:extLst>
      <p:ext uri="{BB962C8B-B14F-4D97-AF65-F5344CB8AC3E}">
        <p14:creationId xmlns:p14="http://schemas.microsoft.com/office/powerpoint/2010/main" val="4099872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16F626-5004-4EF1-8864-8276095E6264}"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5537959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C672D1-3987-4B41-8AC0-5BF9EBAFFEE3}"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44672804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7055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ADBC1A-1565-49B9-AD3C-500026D68A49}"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5847150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00" y="214313"/>
            <a:ext cx="7648575" cy="1462087"/>
          </a:xfrm>
        </p:spPr>
        <p:txBody>
          <a:bodyPr/>
          <a:lstStyle>
            <a:lvl1pPr>
              <a:defRPr>
                <a:solidFill>
                  <a:srgbClr val="FF0000"/>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609600" y="6324600"/>
            <a:ext cx="590550" cy="376238"/>
          </a:xfrm>
        </p:spPr>
        <p:txBody>
          <a:bodyPr/>
          <a:lstStyle/>
          <a:p>
            <a:r>
              <a:rPr lang="en-US" dirty="0"/>
              <a:t>2012</a:t>
            </a:r>
          </a:p>
        </p:txBody>
      </p:sp>
      <p:sp>
        <p:nvSpPr>
          <p:cNvPr id="4" name="Footer Placeholder 3"/>
          <p:cNvSpPr>
            <a:spLocks noGrp="1"/>
          </p:cNvSpPr>
          <p:nvPr>
            <p:ph type="ftr" sz="quarter" idx="11"/>
          </p:nvPr>
        </p:nvSpPr>
        <p:spPr>
          <a:xfrm>
            <a:off x="3048000" y="6248400"/>
            <a:ext cx="2895600" cy="457200"/>
          </a:xfrm>
        </p:spPr>
        <p:txBody>
          <a:bodyPr/>
          <a:lstStyle/>
          <a:p>
            <a:r>
              <a:rPr lang="en-US" dirty="0"/>
              <a:t>District Leadership Seminar</a:t>
            </a:r>
          </a:p>
        </p:txBody>
      </p:sp>
      <p:sp>
        <p:nvSpPr>
          <p:cNvPr id="5" name="Slide Number Placeholder 4"/>
          <p:cNvSpPr>
            <a:spLocks noGrp="1"/>
          </p:cNvSpPr>
          <p:nvPr>
            <p:ph type="sldNum" sz="quarter" idx="12"/>
          </p:nvPr>
        </p:nvSpPr>
        <p:spPr>
          <a:xfrm>
            <a:off x="8229600" y="6400800"/>
            <a:ext cx="717550" cy="300038"/>
          </a:xfrm>
        </p:spPr>
        <p:txBody>
          <a:bodyPr/>
          <a:lstStyle/>
          <a:p>
            <a:fld id="{5A438556-C93D-48CC-8E9D-08C2E9E6732E}" type="slidenum">
              <a:rPr lang="en-US" smtClean="0"/>
              <a:pPr/>
              <a:t>‹#›</a:t>
            </a:fld>
            <a:endParaRPr lang="en-US"/>
          </a:p>
        </p:txBody>
      </p:sp>
    </p:spTree>
    <p:extLst>
      <p:ext uri="{BB962C8B-B14F-4D97-AF65-F5344CB8AC3E}">
        <p14:creationId xmlns:p14="http://schemas.microsoft.com/office/powerpoint/2010/main" val="21493156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pic>
        <p:nvPicPr>
          <p:cNvPr id="4" name="Picture 10" descr="KinCanadaLogo2013ne"/>
          <p:cNvPicPr>
            <a:picLocks noChangeAspect="1" noChangeArrowheads="1"/>
          </p:cNvPicPr>
          <p:nvPr/>
        </p:nvPicPr>
        <p:blipFill>
          <a:blip r:embed="rId2" cstate="print"/>
          <a:srcRect/>
          <a:stretch>
            <a:fillRect/>
          </a:stretch>
        </p:blipFill>
        <p:spPr bwMode="auto">
          <a:xfrm>
            <a:off x="179388" y="188913"/>
            <a:ext cx="2952750" cy="909637"/>
          </a:xfrm>
          <a:prstGeom prst="rect">
            <a:avLst/>
          </a:prstGeom>
          <a:noFill/>
          <a:ln w="9525">
            <a:noFill/>
            <a:miter lim="800000"/>
            <a:headEnd/>
            <a:tailEnd/>
          </a:ln>
        </p:spPr>
      </p:pic>
    </p:spTree>
    <p:extLst>
      <p:ext uri="{BB962C8B-B14F-4D97-AF65-F5344CB8AC3E}">
        <p14:creationId xmlns:p14="http://schemas.microsoft.com/office/powerpoint/2010/main" val="3587612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2536482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895721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68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59313" y="2060575"/>
            <a:ext cx="4038600" cy="409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fld id="{DCE0D4E7-7CAC-4F9F-85A8-DA54FBCA7992}"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562441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fld id="{85FFC019-365D-4299-98B9-074992170895}"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91885395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fld id="{4FF34C2B-CA6D-48F7-A083-D366192E2A69}"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452650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lvl1pPr marL="342900" indent="-342900">
              <a:spcBef>
                <a:spcPts val="1200"/>
              </a:spcBef>
              <a:buClr>
                <a:srgbClr val="C00000"/>
              </a:buClr>
              <a:buSzPct val="75000"/>
              <a:buFont typeface="Wingdings" panose="05000000000000000000" pitchFamily="2" charset="2"/>
              <a:buChar char="q"/>
              <a:defRPr sz="3600"/>
            </a:lvl1pPr>
            <a:lvl2pPr marL="742950" indent="-285750">
              <a:spcBef>
                <a:spcPts val="600"/>
              </a:spcBef>
              <a:buClr>
                <a:srgbClr val="C00000"/>
              </a:buClr>
              <a:buFont typeface="Wingdings" panose="05000000000000000000" pitchFamily="2" charset="2"/>
              <a:buChar char="§"/>
              <a:defRPr sz="3200"/>
            </a:lvl2pPr>
            <a:lvl3pPr>
              <a:buClr>
                <a:srgbClr val="C00000"/>
              </a:buClr>
              <a:defRPr sz="2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lvl1pPr>
              <a:defRPr/>
            </a:lvl1p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0992B2-9440-409C-BA4D-5B37189AF15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581161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eaLnBrk="1" hangingPunct="1"/>
            <a:fld id="{B1E2BF43-352E-45FA-9F20-3A0024EE36B3}" type="slidenum">
              <a:rPr lang="en-CA" altLang="en-US" smtClean="0">
                <a:solidFill>
                  <a:srgbClr val="000000"/>
                </a:solidFill>
                <a:latin typeface="Arial" panose="020B0604020202020204" pitchFamily="34" charset="0"/>
              </a:rPr>
              <a:pPr eaLnBrk="1" hangingPunct="1"/>
              <a:t>‹#›</a:t>
            </a:fld>
            <a:endParaRPr lang="en-CA"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888821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9F8FE92-7A9D-4523-9220-06624C9F007D}"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6551636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7816F626-5004-4EF1-8864-8276095E6264}"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42318481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A3C672D1-3987-4B41-8AC0-5BF9EBAFFEE3}"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4938006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17575"/>
            <a:ext cx="2057400" cy="5237163"/>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68313" y="917575"/>
            <a:ext cx="6019800" cy="5237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fld id="{B3ADBC1A-1565-49B9-AD3C-500026D68A49}" type="slidenum">
              <a:rPr lang="en-CA" altLang="en-US" smtClean="0">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948710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917575"/>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68313" y="2060575"/>
            <a:ext cx="8229600" cy="4094163"/>
          </a:xfrm>
        </p:spPr>
        <p:txBody>
          <a:bodyPr/>
          <a:lstStyle/>
          <a:p>
            <a:pPr lvl="0"/>
            <a:r>
              <a:rPr lang="en-US" noProof="0"/>
              <a:t>Click icon to add table</a:t>
            </a:r>
            <a:endParaRPr lang="en-CA" noProof="0"/>
          </a:p>
        </p:txBody>
      </p:sp>
      <p:sp>
        <p:nvSpPr>
          <p:cNvPr id="4" name="Rectangle 6"/>
          <p:cNvSpPr>
            <a:spLocks noGrp="1" noChangeArrowheads="1"/>
          </p:cNvSpPr>
          <p:nvPr>
            <p:ph type="sldNum" sz="quarter" idx="10"/>
          </p:nvPr>
        </p:nvSpPr>
        <p:spPr>
          <a:ln/>
        </p:spPr>
        <p:txBody>
          <a:bodyPr/>
          <a:lstStyle>
            <a:lvl1pPr>
              <a:defRPr/>
            </a:lvl1pPr>
          </a:lstStyle>
          <a:p>
            <a:pPr eaLnBrk="1" hangingPunct="1"/>
            <a:fld id="{B1E2BF43-352E-45FA-9F20-3A0024EE36B3}" type="slidenum">
              <a:rPr lang="en-CA" altLang="en-US" smtClean="0">
                <a:solidFill>
                  <a:srgbClr val="000000"/>
                </a:solidFill>
                <a:latin typeface="Arial" panose="020B0604020202020204" pitchFamily="34" charset="0"/>
              </a:rPr>
              <a:pPr eaLnBrk="1" hangingPunct="1"/>
              <a:t>‹#›</a:t>
            </a:fld>
            <a:endParaRPr lang="en-CA"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96864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00" y="214313"/>
            <a:ext cx="7648575" cy="1462087"/>
          </a:xfrm>
        </p:spPr>
        <p:txBody>
          <a:bodyPr/>
          <a:lstStyle>
            <a:lvl1pPr>
              <a:defRPr>
                <a:solidFill>
                  <a:srgbClr val="FF0000"/>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609600" y="6324600"/>
            <a:ext cx="590550" cy="376238"/>
          </a:xfrm>
          <a:prstGeom prst="rect">
            <a:avLst/>
          </a:prstGeom>
        </p:spPr>
        <p:txBody>
          <a:bodyPr/>
          <a:lstStyle/>
          <a:p>
            <a:r>
              <a:rPr lang="en-US" dirty="0"/>
              <a:t>2012</a:t>
            </a:r>
          </a:p>
        </p:txBody>
      </p:sp>
      <p:sp>
        <p:nvSpPr>
          <p:cNvPr id="4" name="Footer Placeholder 3"/>
          <p:cNvSpPr>
            <a:spLocks noGrp="1"/>
          </p:cNvSpPr>
          <p:nvPr>
            <p:ph type="ftr" sz="quarter" idx="11"/>
          </p:nvPr>
        </p:nvSpPr>
        <p:spPr>
          <a:xfrm>
            <a:off x="3048000" y="6248400"/>
            <a:ext cx="2895600" cy="457200"/>
          </a:xfrm>
          <a:prstGeom prst="rect">
            <a:avLst/>
          </a:prstGeom>
        </p:spPr>
        <p:txBody>
          <a:bodyPr/>
          <a:lstStyle/>
          <a:p>
            <a:r>
              <a:rPr lang="en-US" dirty="0"/>
              <a:t>District Leadership Seminar</a:t>
            </a:r>
          </a:p>
        </p:txBody>
      </p:sp>
      <p:sp>
        <p:nvSpPr>
          <p:cNvPr id="5" name="Slide Number Placeholder 4"/>
          <p:cNvSpPr>
            <a:spLocks noGrp="1"/>
          </p:cNvSpPr>
          <p:nvPr>
            <p:ph type="sldNum" sz="quarter" idx="12"/>
          </p:nvPr>
        </p:nvSpPr>
        <p:spPr>
          <a:xfrm>
            <a:off x="8229600" y="6400800"/>
            <a:ext cx="717550" cy="300038"/>
          </a:xfrm>
        </p:spPr>
        <p:txBody>
          <a:bodyPr/>
          <a:lstStyle/>
          <a:p>
            <a:fld id="{5A438556-C93D-48CC-8E9D-08C2E9E6732E}" type="slidenum">
              <a:rPr lang="en-US" smtClean="0"/>
              <a:pPr/>
              <a:t>‹#›</a:t>
            </a:fld>
            <a:endParaRPr lang="en-US"/>
          </a:p>
        </p:txBody>
      </p:sp>
    </p:spTree>
    <p:extLst>
      <p:ext uri="{BB962C8B-B14F-4D97-AF65-F5344CB8AC3E}">
        <p14:creationId xmlns:p14="http://schemas.microsoft.com/office/powerpoint/2010/main" val="21493156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CA">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3703E5-CB41-49F5-928C-202195E841D3}"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2589063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387475" y="1600200"/>
            <a:ext cx="3573463"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113338" y="1600200"/>
            <a:ext cx="3573462"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pPr>
              <a:defRPr/>
            </a:pPr>
            <a:endParaRPr lang="en-CA">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E0D4E7-7CAC-4F9F-85A8-DA54FBCA7992}"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6917732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pPr>
              <a:defRPr/>
            </a:pPr>
            <a:endParaRPr lang="en-CA">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5FFC019-365D-4299-98B9-074992170895}"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47977207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pPr>
              <a:defRPr/>
            </a:pPr>
            <a:endParaRPr lang="en-CA">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FF34C2B-CA6D-48F7-A083-D366192E2A69}"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121645118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in Education Offici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02C9E9F-7E36-4FC1-A18B-02CDE03F091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223975319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Kin Education Offici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CA">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02C9E9F-7E36-4FC1-A18B-02CDE03F0910}"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40414003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CA">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CA">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F8FE92-7A9D-4523-9220-06624C9F007D}" type="slidenum">
              <a:rPr lang="en-CA" altLang="en-US">
                <a:solidFill>
                  <a:srgbClr val="000000"/>
                </a:solidFill>
              </a:rPr>
              <a:pPr/>
              <a:t>‹#›</a:t>
            </a:fld>
            <a:endParaRPr lang="en-CA" altLang="en-US">
              <a:solidFill>
                <a:srgbClr val="000000"/>
              </a:solidFill>
            </a:endParaRPr>
          </a:p>
        </p:txBody>
      </p:sp>
    </p:spTree>
    <p:extLst>
      <p:ext uri="{BB962C8B-B14F-4D97-AF65-F5344CB8AC3E}">
        <p14:creationId xmlns:p14="http://schemas.microsoft.com/office/powerpoint/2010/main" val="31334049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8722" name="Picture 7" descr="PowerPointBackgrou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2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58724" name="Rectangle 3"/>
          <p:cNvSpPr>
            <a:spLocks noGrp="1" noChangeArrowheads="1"/>
          </p:cNvSpPr>
          <p:nvPr>
            <p:ph type="body" idx="1"/>
          </p:nvPr>
        </p:nvSpPr>
        <p:spPr bwMode="auto">
          <a:xfrm>
            <a:off x="467544" y="1556792"/>
            <a:ext cx="7299325" cy="434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eaLnBrk="1" hangingPunct="1">
              <a:defRPr/>
            </a:pPr>
            <a:endParaRPr lang="en-CA">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eaLnBrk="1" hangingPunct="1">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B1E2BF43-352E-45FA-9F20-3A0024EE36B3}" type="slidenum">
              <a:rPr lang="en-CA" altLang="en-US">
                <a:solidFill>
                  <a:srgbClr val="000000"/>
                </a:solidFill>
                <a:latin typeface="Arial" panose="020B0604020202020204" pitchFamily="34" charset="0"/>
              </a:rPr>
              <a:pPr eaLnBrk="1" hangingPunct="1"/>
              <a:t>‹#›</a:t>
            </a:fld>
            <a:endParaRPr lang="en-CA" altLang="en-US">
              <a:solidFill>
                <a:srgbClr val="000000"/>
              </a:solidFill>
              <a:latin typeface="Arial" panose="020B0604020202020204" pitchFamily="34" charset="0"/>
            </a:endParaRPr>
          </a:p>
        </p:txBody>
      </p:sp>
      <p:sp>
        <p:nvSpPr>
          <p:cNvPr id="6" name="Rectangle 5"/>
          <p:cNvSpPr/>
          <p:nvPr/>
        </p:nvSpPr>
        <p:spPr>
          <a:xfrm>
            <a:off x="0" y="457200"/>
            <a:ext cx="228600" cy="609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BEDC"/>
              </a:solidFill>
            </a:endParaRPr>
          </a:p>
        </p:txBody>
      </p:sp>
    </p:spTree>
    <p:extLst>
      <p:ext uri="{BB962C8B-B14F-4D97-AF65-F5344CB8AC3E}">
        <p14:creationId xmlns:p14="http://schemas.microsoft.com/office/powerpoint/2010/main" val="33267302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alibri" panose="020F0502020204030204" pitchFamily="34" charset="0"/>
        </a:defRPr>
      </a:lvl2pPr>
      <a:lvl3pPr algn="l" rtl="0" eaLnBrk="0" fontAlgn="base" hangingPunct="0">
        <a:spcBef>
          <a:spcPct val="0"/>
        </a:spcBef>
        <a:spcAft>
          <a:spcPct val="0"/>
        </a:spcAft>
        <a:defRPr sz="4400" b="1">
          <a:solidFill>
            <a:schemeClr val="tx2"/>
          </a:solidFill>
          <a:latin typeface="Calibri" panose="020F0502020204030204" pitchFamily="34" charset="0"/>
        </a:defRPr>
      </a:lvl3pPr>
      <a:lvl4pPr algn="l" rtl="0" eaLnBrk="0" fontAlgn="base" hangingPunct="0">
        <a:spcBef>
          <a:spcPct val="0"/>
        </a:spcBef>
        <a:spcAft>
          <a:spcPct val="0"/>
        </a:spcAft>
        <a:defRPr sz="4400" b="1">
          <a:solidFill>
            <a:schemeClr val="tx2"/>
          </a:solidFill>
          <a:latin typeface="Calibri" panose="020F0502020204030204" pitchFamily="34" charset="0"/>
        </a:defRPr>
      </a:lvl4pPr>
      <a:lvl5pPr algn="l" rtl="0" eaLnBrk="0" fontAlgn="base" hangingPunct="0">
        <a:spcBef>
          <a:spcPct val="0"/>
        </a:spcBef>
        <a:spcAft>
          <a:spcPct val="0"/>
        </a:spcAft>
        <a:defRPr sz="4400" b="1">
          <a:solidFill>
            <a:schemeClr val="tx2"/>
          </a:solidFill>
          <a:latin typeface="Calibri" panose="020F0502020204030204" pitchFamily="34" charset="0"/>
        </a:defRPr>
      </a:lvl5pPr>
      <a:lvl6pPr marL="457200" algn="l" rtl="0" eaLnBrk="0" fontAlgn="base" hangingPunct="0">
        <a:spcBef>
          <a:spcPct val="0"/>
        </a:spcBef>
        <a:spcAft>
          <a:spcPct val="0"/>
        </a:spcAft>
        <a:defRPr sz="4400" b="1">
          <a:solidFill>
            <a:schemeClr val="tx2"/>
          </a:solidFill>
          <a:latin typeface="Calibri" panose="020F0502020204030204" pitchFamily="34" charset="0"/>
        </a:defRPr>
      </a:lvl6pPr>
      <a:lvl7pPr marL="914400" algn="l" rtl="0" eaLnBrk="0" fontAlgn="base" hangingPunct="0">
        <a:spcBef>
          <a:spcPct val="0"/>
        </a:spcBef>
        <a:spcAft>
          <a:spcPct val="0"/>
        </a:spcAft>
        <a:defRPr sz="4400" b="1">
          <a:solidFill>
            <a:schemeClr val="tx2"/>
          </a:solidFill>
          <a:latin typeface="Calibri" panose="020F0502020204030204" pitchFamily="34" charset="0"/>
        </a:defRPr>
      </a:lvl7pPr>
      <a:lvl8pPr marL="1371600" algn="l" rtl="0" eaLnBrk="0" fontAlgn="base" hangingPunct="0">
        <a:spcBef>
          <a:spcPct val="0"/>
        </a:spcBef>
        <a:spcAft>
          <a:spcPct val="0"/>
        </a:spcAft>
        <a:defRPr sz="4400" b="1">
          <a:solidFill>
            <a:schemeClr val="tx2"/>
          </a:solidFill>
          <a:latin typeface="Calibri" panose="020F0502020204030204" pitchFamily="34" charset="0"/>
        </a:defRPr>
      </a:lvl8pPr>
      <a:lvl9pPr marL="1828800" algn="l" rtl="0" eaLnBrk="0" fontAlgn="base" hangingPunct="0">
        <a:spcBef>
          <a:spcPct val="0"/>
        </a:spcBef>
        <a:spcAft>
          <a:spcPct val="0"/>
        </a:spcAft>
        <a:defRPr sz="4400" b="1">
          <a:solidFill>
            <a:schemeClr val="tx2"/>
          </a:solidFill>
          <a:latin typeface="Calibri" panose="020F0502020204030204" pitchFamily="34" charset="0"/>
        </a:defRPr>
      </a:lvl9pPr>
    </p:titleStyle>
    <p:bodyStyle>
      <a:lvl1pPr marL="342900" indent="-342900" algn="l" rtl="0" eaLnBrk="0" fontAlgn="base" hangingPunct="0">
        <a:lnSpc>
          <a:spcPct val="95000"/>
        </a:lnSpc>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Rectangle 3"/>
          <p:cNvSpPr>
            <a:spLocks noGrp="1" noChangeArrowheads="1"/>
          </p:cNvSpPr>
          <p:nvPr>
            <p:ph type="body" idx="1"/>
          </p:nvPr>
        </p:nvSpPr>
        <p:spPr bwMode="auto">
          <a:xfrm>
            <a:off x="468313" y="1752601"/>
            <a:ext cx="8229600"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B1E2BF43-352E-45FA-9F20-3A0024EE36B3}" type="slidenum">
              <a:rPr lang="en-CA" altLang="en-US" smtClean="0">
                <a:solidFill>
                  <a:srgbClr val="000000"/>
                </a:solidFill>
                <a:latin typeface="Arial" panose="020B0604020202020204" pitchFamily="34" charset="0"/>
              </a:rPr>
              <a:pPr eaLnBrk="1" hangingPunct="1"/>
              <a:t>‹#›</a:t>
            </a:fld>
            <a:endParaRPr lang="en-CA" altLang="en-US">
              <a:solidFill>
                <a:srgbClr val="000000"/>
              </a:solidFill>
              <a:latin typeface="Arial" panose="020B0604020202020204" pitchFamily="34" charset="0"/>
            </a:endParaRPr>
          </a:p>
        </p:txBody>
      </p:sp>
      <p:pic>
        <p:nvPicPr>
          <p:cNvPr id="2" name="Picture 12" descr="Curv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288" y="6165304"/>
            <a:ext cx="9936163" cy="86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KIN-U White.png"/>
          <p:cNvPicPr>
            <a:picLocks noChangeAspect="1"/>
          </p:cNvPicPr>
          <p:nvPr/>
        </p:nvPicPr>
        <p:blipFill>
          <a:blip r:embed="rId16" cstate="print"/>
          <a:stretch>
            <a:fillRect/>
          </a:stretch>
        </p:blipFill>
        <p:spPr>
          <a:xfrm>
            <a:off x="8172701" y="6322416"/>
            <a:ext cx="546583" cy="476672"/>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ctr" rtl="0" eaLnBrk="1" fontAlgn="base" hangingPunct="1">
        <a:spcBef>
          <a:spcPct val="0"/>
        </a:spcBef>
        <a:spcAft>
          <a:spcPct val="0"/>
        </a:spcAft>
        <a:defRPr sz="44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rgbClr val="521C78"/>
          </a:solidFill>
          <a:latin typeface="Myriad Pro" pitchFamily="34" charset="0"/>
          <a:cs typeface="Arial" charset="0"/>
        </a:defRPr>
      </a:lvl2pPr>
      <a:lvl3pPr algn="ctr" rtl="0" eaLnBrk="1" fontAlgn="base" hangingPunct="1">
        <a:spcBef>
          <a:spcPct val="0"/>
        </a:spcBef>
        <a:spcAft>
          <a:spcPct val="0"/>
        </a:spcAft>
        <a:defRPr sz="4400">
          <a:solidFill>
            <a:srgbClr val="521C78"/>
          </a:solidFill>
          <a:latin typeface="Myriad Pro" pitchFamily="34" charset="0"/>
          <a:cs typeface="Arial" charset="0"/>
        </a:defRPr>
      </a:lvl3pPr>
      <a:lvl4pPr algn="ctr" rtl="0" eaLnBrk="1" fontAlgn="base" hangingPunct="1">
        <a:spcBef>
          <a:spcPct val="0"/>
        </a:spcBef>
        <a:spcAft>
          <a:spcPct val="0"/>
        </a:spcAft>
        <a:defRPr sz="4400">
          <a:solidFill>
            <a:srgbClr val="521C78"/>
          </a:solidFill>
          <a:latin typeface="Myriad Pro" pitchFamily="34" charset="0"/>
          <a:cs typeface="Arial" charset="0"/>
        </a:defRPr>
      </a:lvl4pPr>
      <a:lvl5pPr algn="ctr" rtl="0" eaLnBrk="1" fontAlgn="base" hangingPunct="1">
        <a:spcBef>
          <a:spcPct val="0"/>
        </a:spcBef>
        <a:spcAft>
          <a:spcPct val="0"/>
        </a:spcAft>
        <a:defRPr sz="4400">
          <a:solidFill>
            <a:srgbClr val="521C78"/>
          </a:solidFill>
          <a:latin typeface="Myriad Pro" pitchFamily="34" charset="0"/>
          <a:cs typeface="Arial" charset="0"/>
        </a:defRPr>
      </a:lvl5pPr>
      <a:lvl6pPr marL="457200" algn="ctr" rtl="0" eaLnBrk="1" fontAlgn="base" hangingPunct="1">
        <a:spcBef>
          <a:spcPct val="0"/>
        </a:spcBef>
        <a:spcAft>
          <a:spcPct val="0"/>
        </a:spcAft>
        <a:defRPr sz="4400">
          <a:solidFill>
            <a:srgbClr val="521C78"/>
          </a:solidFill>
          <a:latin typeface="Myriad Pro" pitchFamily="34" charset="0"/>
          <a:cs typeface="Arial" charset="0"/>
        </a:defRPr>
      </a:lvl6pPr>
      <a:lvl7pPr marL="914400" algn="ctr" rtl="0" eaLnBrk="1" fontAlgn="base" hangingPunct="1">
        <a:spcBef>
          <a:spcPct val="0"/>
        </a:spcBef>
        <a:spcAft>
          <a:spcPct val="0"/>
        </a:spcAft>
        <a:defRPr sz="4400">
          <a:solidFill>
            <a:srgbClr val="521C78"/>
          </a:solidFill>
          <a:latin typeface="Myriad Pro" pitchFamily="34" charset="0"/>
          <a:cs typeface="Arial" charset="0"/>
        </a:defRPr>
      </a:lvl7pPr>
      <a:lvl8pPr marL="1371600" algn="ctr" rtl="0" eaLnBrk="1" fontAlgn="base" hangingPunct="1">
        <a:spcBef>
          <a:spcPct val="0"/>
        </a:spcBef>
        <a:spcAft>
          <a:spcPct val="0"/>
        </a:spcAft>
        <a:defRPr sz="4400">
          <a:solidFill>
            <a:srgbClr val="521C78"/>
          </a:solidFill>
          <a:latin typeface="Myriad Pro" pitchFamily="34" charset="0"/>
          <a:cs typeface="Arial" charset="0"/>
        </a:defRPr>
      </a:lvl8pPr>
      <a:lvl9pPr marL="1828800" algn="ctr" rtl="0" eaLnBrk="1" fontAlgn="base" hangingPunct="1">
        <a:spcBef>
          <a:spcPct val="0"/>
        </a:spcBef>
        <a:spcAft>
          <a:spcPct val="0"/>
        </a:spcAft>
        <a:defRPr sz="4400">
          <a:solidFill>
            <a:srgbClr val="521C78"/>
          </a:solidFill>
          <a:latin typeface="Myriad Pro"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har char="–"/>
        <a:defRPr sz="28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har char="•"/>
        <a:defRPr sz="24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har char="–"/>
        <a:defRPr sz="20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har char="»"/>
        <a:defRPr sz="2000">
          <a:solidFill>
            <a:schemeClr val="tx1"/>
          </a:solidFill>
          <a:latin typeface="Tahoma" pitchFamily="34" charset="0"/>
          <a:ea typeface="Tahoma" pitchFamily="34"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kincanada.ca/"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9" y="5373215"/>
            <a:ext cx="4921592" cy="788165"/>
          </a:xfrm>
        </p:spPr>
        <p:txBody>
          <a:bodyPr/>
          <a:lstStyle/>
          <a:p>
            <a:r>
              <a:rPr lang="en-CA" sz="1600" dirty="0">
                <a:latin typeface="Tahoma" panose="020B0604030504040204" pitchFamily="34" charset="0"/>
                <a:ea typeface="Tahoma" panose="020B0604030504040204" pitchFamily="34" charset="0"/>
                <a:cs typeface="Tahoma" panose="020B0604030504040204" pitchFamily="34" charset="0"/>
              </a:rPr>
              <a:t>National Education and Training Committee</a:t>
            </a:r>
          </a:p>
        </p:txBody>
      </p:sp>
      <p:sp>
        <p:nvSpPr>
          <p:cNvPr id="3" name="Subtitle 2"/>
          <p:cNvSpPr>
            <a:spLocks noGrp="1"/>
          </p:cNvSpPr>
          <p:nvPr>
            <p:ph type="subTitle" idx="1"/>
          </p:nvPr>
        </p:nvSpPr>
        <p:spPr>
          <a:xfrm>
            <a:off x="1475656" y="1196752"/>
            <a:ext cx="6400800" cy="3960440"/>
          </a:xfrm>
        </p:spPr>
        <p:txBody>
          <a:bodyPr/>
          <a:lstStyle/>
          <a:p>
            <a:pPr>
              <a:lnSpc>
                <a:spcPct val="100000"/>
              </a:lnSpc>
              <a:spcBef>
                <a:spcPts val="1200"/>
              </a:spcBef>
            </a:pPr>
            <a:r>
              <a:rPr lang="en-US" sz="7200" dirty="0">
                <a:solidFill>
                  <a:schemeClr val="tx1"/>
                </a:solidFill>
                <a:latin typeface="Tahoma" panose="020B0604030504040204" pitchFamily="34" charset="0"/>
                <a:ea typeface="Tahoma" panose="020B0604030504040204" pitchFamily="34" charset="0"/>
                <a:cs typeface="Tahoma" panose="020B0604030504040204" pitchFamily="34" charset="0"/>
              </a:rPr>
              <a:t>New</a:t>
            </a:r>
          </a:p>
          <a:p>
            <a:pPr>
              <a:lnSpc>
                <a:spcPct val="100000"/>
              </a:lnSpc>
              <a:spcBef>
                <a:spcPts val="1200"/>
              </a:spcBef>
            </a:pPr>
            <a:r>
              <a:rPr lang="en-US" sz="7200" dirty="0">
                <a:latin typeface="Tahoma" panose="020B0604030504040204" pitchFamily="34" charset="0"/>
                <a:ea typeface="Tahoma" panose="020B0604030504040204" pitchFamily="34" charset="0"/>
                <a:cs typeface="Tahoma" panose="020B0604030504040204" pitchFamily="34" charset="0"/>
              </a:rPr>
              <a:t>Member’s</a:t>
            </a:r>
          </a:p>
          <a:p>
            <a:pPr>
              <a:lnSpc>
                <a:spcPct val="100000"/>
              </a:lnSpc>
              <a:spcBef>
                <a:spcPts val="1200"/>
              </a:spcBef>
            </a:pPr>
            <a:r>
              <a:rPr lang="en-US" sz="7200" dirty="0">
                <a:solidFill>
                  <a:schemeClr val="tx1"/>
                </a:solidFill>
                <a:latin typeface="Tahoma" panose="020B0604030504040204" pitchFamily="34" charset="0"/>
                <a:ea typeface="Tahoma" panose="020B0604030504040204" pitchFamily="34" charset="0"/>
                <a:cs typeface="Tahoma" panose="020B0604030504040204" pitchFamily="34" charset="0"/>
              </a:rPr>
              <a:t>Orientation</a:t>
            </a:r>
            <a:endParaRPr lang="en-CA" sz="7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17516" y="5996027"/>
            <a:ext cx="2158602" cy="338554"/>
          </a:xfrm>
          <a:prstGeom prst="rect">
            <a:avLst/>
          </a:prstGeom>
          <a:noFill/>
        </p:spPr>
        <p:txBody>
          <a:bodyPr wrap="square" rtlCol="0">
            <a:spAutoFit/>
          </a:bodyPr>
          <a:lstStyle/>
          <a:p>
            <a:r>
              <a:rPr lang="en-CA" sz="1600" dirty="0">
                <a:latin typeface="Tahoma" panose="020B0604030504040204" pitchFamily="34" charset="0"/>
                <a:ea typeface="Tahoma" panose="020B0604030504040204" pitchFamily="34" charset="0"/>
                <a:cs typeface="Tahoma" panose="020B0604030504040204" pitchFamily="34" charset="0"/>
              </a:rPr>
              <a:t>Revised March 2017</a:t>
            </a:r>
          </a:p>
        </p:txBody>
      </p:sp>
    </p:spTree>
    <p:extLst>
      <p:ext uri="{BB962C8B-B14F-4D97-AF65-F5344CB8AC3E}">
        <p14:creationId xmlns:p14="http://schemas.microsoft.com/office/powerpoint/2010/main" val="5367468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67544" y="260649"/>
            <a:ext cx="7251700" cy="1008112"/>
          </a:xfrm>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The Big Picture</a:t>
            </a:r>
          </a:p>
        </p:txBody>
      </p:sp>
      <p:pic>
        <p:nvPicPr>
          <p:cNvPr id="87044" name="Picture 2" descr="KinCanada8districtsMap"/>
          <p:cNvPicPr>
            <a:picLocks noChangeAspect="1" noChangeArrowheads="1"/>
          </p:cNvPicPr>
          <p:nvPr/>
        </p:nvPicPr>
        <p:blipFill>
          <a:blip r:embed="rId3"/>
          <a:srcRect/>
          <a:stretch>
            <a:fillRect/>
          </a:stretch>
        </p:blipFill>
        <p:spPr bwMode="auto">
          <a:xfrm>
            <a:off x="755576" y="1340768"/>
            <a:ext cx="6967538" cy="4537075"/>
          </a:xfrm>
          <a:prstGeom prst="rect">
            <a:avLst/>
          </a:prstGeom>
          <a:noFill/>
          <a:ln w="9525">
            <a:noFill/>
            <a:miter lim="800000"/>
            <a:headEnd/>
            <a:tailEnd/>
          </a:ln>
        </p:spPr>
      </p:pic>
    </p:spTree>
    <p:extLst>
      <p:ext uri="{BB962C8B-B14F-4D97-AF65-F5344CB8AC3E}">
        <p14:creationId xmlns:p14="http://schemas.microsoft.com/office/powerpoint/2010/main" val="25006424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ctrTitle" idx="4294967295"/>
          </p:nvPr>
        </p:nvSpPr>
        <p:spPr>
          <a:xfrm>
            <a:off x="0" y="188913"/>
            <a:ext cx="7127875" cy="1295400"/>
          </a:xfrm>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Where do you fit in…</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3298" name="Rectangle 3"/>
          <p:cNvSpPr>
            <a:spLocks noGrp="1" noChangeArrowheads="1"/>
          </p:cNvSpPr>
          <p:nvPr>
            <p:ph type="subTitle" idx="4294967295"/>
          </p:nvPr>
        </p:nvSpPr>
        <p:spPr>
          <a:xfrm>
            <a:off x="827584" y="1916832"/>
            <a:ext cx="7545388" cy="3959225"/>
          </a:xfrm>
        </p:spPr>
        <p:txBody>
          <a:bodyPr/>
          <a:lstStyle/>
          <a:p>
            <a:pPr marL="0" indent="0">
              <a:lnSpc>
                <a:spcPct val="150000"/>
              </a:lnSpc>
              <a:buFontTx/>
              <a:buNone/>
            </a:pPr>
            <a:r>
              <a:rPr lang="en-CA" sz="2400" b="1" dirty="0">
                <a:solidFill>
                  <a:schemeClr val="tx1"/>
                </a:solidFill>
                <a:latin typeface="Tahoma" panose="020B0604030504040204" pitchFamily="34" charset="0"/>
                <a:ea typeface="Tahoma" panose="020B0604030504040204" pitchFamily="34" charset="0"/>
                <a:cs typeface="Tahoma" panose="020B0604030504040204" pitchFamily="34" charset="0"/>
              </a:rPr>
              <a:t>CLUB MEMBER:</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THAT’S YOU! </a:t>
            </a:r>
          </a:p>
          <a:p>
            <a:pPr marL="0" indent="0">
              <a:lnSpc>
                <a:spcPct val="150000"/>
              </a:lnSpc>
              <a:buFontTx/>
              <a:buNone/>
            </a:pPr>
            <a:r>
              <a:rPr lang="en-CA" sz="2400" b="1" dirty="0">
                <a:solidFill>
                  <a:schemeClr val="tx1"/>
                </a:solidFill>
                <a:latin typeface="Tahoma" panose="020B0604030504040204" pitchFamily="34" charset="0"/>
                <a:ea typeface="Tahoma" panose="020B0604030504040204" pitchFamily="34" charset="0"/>
                <a:cs typeface="Tahoma" panose="020B0604030504040204" pitchFamily="34" charset="0"/>
              </a:rPr>
              <a:t>CLUB:</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Your club is…</a:t>
            </a:r>
          </a:p>
          <a:p>
            <a:pPr marL="0" indent="0">
              <a:lnSpc>
                <a:spcPct val="150000"/>
              </a:lnSpc>
              <a:buFontTx/>
              <a:buNone/>
            </a:pPr>
            <a:r>
              <a:rPr lang="en-CA" sz="2400" b="1" dirty="0">
                <a:solidFill>
                  <a:schemeClr val="tx1"/>
                </a:solidFill>
                <a:latin typeface="Tahoma" panose="020B0604030504040204" pitchFamily="34" charset="0"/>
                <a:ea typeface="Tahoma" panose="020B0604030504040204" pitchFamily="34" charset="0"/>
                <a:cs typeface="Tahoma" panose="020B0604030504040204" pitchFamily="34" charset="0"/>
              </a:rPr>
              <a:t>ZONE:</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Your zone is…</a:t>
            </a:r>
          </a:p>
          <a:p>
            <a:pPr marL="0" indent="0">
              <a:lnSpc>
                <a:spcPct val="150000"/>
              </a:lnSpc>
              <a:buFontTx/>
              <a:buNone/>
            </a:pPr>
            <a:r>
              <a:rPr lang="en-CA" sz="2400" b="1" dirty="0">
                <a:solidFill>
                  <a:schemeClr val="tx1"/>
                </a:solidFill>
                <a:latin typeface="Tahoma" panose="020B0604030504040204" pitchFamily="34" charset="0"/>
                <a:ea typeface="Tahoma" panose="020B0604030504040204" pitchFamily="34" charset="0"/>
                <a:cs typeface="Tahoma" panose="020B0604030504040204" pitchFamily="34" charset="0"/>
              </a:rPr>
              <a:t>DISTRICT:</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Your district is…</a:t>
            </a:r>
          </a:p>
          <a:p>
            <a:pPr marL="0" indent="0">
              <a:lnSpc>
                <a:spcPct val="150000"/>
              </a:lnSpc>
              <a:buFontTx/>
              <a:buNone/>
            </a:pPr>
            <a:r>
              <a:rPr lang="en-CA" sz="2400" b="1" dirty="0">
                <a:solidFill>
                  <a:schemeClr val="tx1"/>
                </a:solidFill>
                <a:latin typeface="Tahoma" panose="020B0604030504040204" pitchFamily="34" charset="0"/>
                <a:ea typeface="Tahoma" panose="020B0604030504040204" pitchFamily="34" charset="0"/>
                <a:cs typeface="Tahoma" panose="020B0604030504040204" pitchFamily="34" charset="0"/>
              </a:rPr>
              <a:t>NATIONAL: 		</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All clubs are members of…</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nSpc>
                <a:spcPct val="80000"/>
              </a:lnSpc>
              <a:buFontTx/>
              <a:buNone/>
            </a:pPr>
            <a:endParaRPr lang="en-CA" sz="1800" dirty="0"/>
          </a:p>
          <a:p>
            <a:pPr marL="0" indent="0">
              <a:lnSpc>
                <a:spcPct val="80000"/>
              </a:lnSpc>
              <a:buFontTx/>
              <a:buNone/>
            </a:pPr>
            <a:endParaRPr lang="en-CA" sz="1800" u="sng" dirty="0"/>
          </a:p>
          <a:p>
            <a:pPr marL="0" indent="0">
              <a:lnSpc>
                <a:spcPct val="80000"/>
              </a:lnSpc>
              <a:buFontTx/>
              <a:buNone/>
            </a:pP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196752"/>
            <a:ext cx="705232" cy="1382808"/>
          </a:xfrm>
          <a:prstGeom prst="rect">
            <a:avLst/>
          </a:prstGeom>
        </p:spPr>
      </p:pic>
    </p:spTree>
    <p:extLst>
      <p:ext uri="{BB962C8B-B14F-4D97-AF65-F5344CB8AC3E}">
        <p14:creationId xmlns:p14="http://schemas.microsoft.com/office/powerpoint/2010/main" val="15682655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83298">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183298">
                                            <p:txEl>
                                              <p:pRg st="2" end="2"/>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183298">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1832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ctrTitle" idx="4294967295"/>
          </p:nvPr>
        </p:nvSpPr>
        <p:spPr>
          <a:xfrm>
            <a:off x="0" y="188913"/>
            <a:ext cx="7127875" cy="1295400"/>
          </a:xfrm>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Where do you fit in…</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3298" name="Rectangle 3"/>
          <p:cNvSpPr>
            <a:spLocks noGrp="1" noChangeArrowheads="1"/>
          </p:cNvSpPr>
          <p:nvPr>
            <p:ph type="subTitle" idx="4294967295"/>
          </p:nvPr>
        </p:nvSpPr>
        <p:spPr>
          <a:xfrm>
            <a:off x="827584" y="1916832"/>
            <a:ext cx="7545388" cy="3959225"/>
          </a:xfrm>
        </p:spPr>
        <p:txBody>
          <a:bodyPr/>
          <a:lstStyle/>
          <a:p>
            <a:pPr marL="0" indent="0">
              <a:lnSpc>
                <a:spcPct val="80000"/>
              </a:lnSpc>
              <a:buFontTx/>
              <a:buNone/>
            </a:pPr>
            <a:endParaRPr lang="en-CA" sz="1800" dirty="0"/>
          </a:p>
          <a:p>
            <a:pPr marL="0" indent="0">
              <a:lnSpc>
                <a:spcPct val="80000"/>
              </a:lnSpc>
              <a:buFontTx/>
              <a:buNone/>
            </a:pPr>
            <a:endParaRPr lang="en-CA" sz="1800" u="sng" dirty="0"/>
          </a:p>
          <a:p>
            <a:pPr marL="0" indent="0">
              <a:lnSpc>
                <a:spcPct val="80000"/>
              </a:lnSpc>
              <a:buFontTx/>
              <a:buNone/>
            </a:pPr>
            <a:endParaRPr lang="en-US" sz="2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1196752"/>
            <a:ext cx="705232" cy="1382808"/>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089659" y="1484784"/>
            <a:ext cx="5918423" cy="4580359"/>
          </a:xfrm>
          <a:prstGeom prst="rect">
            <a:avLst/>
          </a:prstGeom>
        </p:spPr>
      </p:pic>
    </p:spTree>
    <p:extLst>
      <p:ext uri="{BB962C8B-B14F-4D97-AF65-F5344CB8AC3E}">
        <p14:creationId xmlns:p14="http://schemas.microsoft.com/office/powerpoint/2010/main" val="872313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a:t>
            </a:r>
            <a:b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Who Does What? </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043608" y="2132856"/>
            <a:ext cx="6939285" cy="2664296"/>
          </a:xfrm>
        </p:spPr>
        <p:txBody>
          <a:bodyPr/>
          <a:lstStyle/>
          <a:p>
            <a:pPr>
              <a:lnSpc>
                <a:spcPct val="11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National Board of Directors:</a:t>
            </a:r>
          </a:p>
          <a:p>
            <a:pPr lvl="1">
              <a:lnSpc>
                <a:spcPct val="11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Policy development and strategic planning</a:t>
            </a:r>
          </a:p>
          <a:p>
            <a:pPr lvl="1">
              <a:lnSpc>
                <a:spcPct val="11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Coordination of activities of Board committees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501008"/>
            <a:ext cx="3674558" cy="2365497"/>
          </a:xfrm>
          <a:prstGeom prst="rect">
            <a:avLst/>
          </a:prstGeom>
        </p:spPr>
      </p:pic>
    </p:spTree>
    <p:extLst>
      <p:ext uri="{BB962C8B-B14F-4D97-AF65-F5344CB8AC3E}">
        <p14:creationId xmlns:p14="http://schemas.microsoft.com/office/powerpoint/2010/main" val="319353743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a:t>
            </a:r>
            <a:b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Who Does What? </a:t>
            </a:r>
          </a:p>
        </p:txBody>
      </p:sp>
      <p:sp>
        <p:nvSpPr>
          <p:cNvPr id="12291" name="Rectangle 3"/>
          <p:cNvSpPr>
            <a:spLocks noGrp="1" noChangeArrowheads="1"/>
          </p:cNvSpPr>
          <p:nvPr>
            <p:ph idx="1"/>
          </p:nvPr>
        </p:nvSpPr>
        <p:spPr>
          <a:xfrm>
            <a:off x="1115616" y="1844824"/>
            <a:ext cx="7632848" cy="3552900"/>
          </a:xfrm>
        </p:spPr>
        <p:txBody>
          <a:bodyPr/>
          <a:lstStyle/>
          <a:p>
            <a:pPr eaLnBrk="1" hangingPunct="1">
              <a:lnSpc>
                <a:spcPct val="11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National Headquarters in Cambridge, ON:</a:t>
            </a:r>
          </a:p>
          <a:p>
            <a:pPr lvl="1" eaLnBrk="1" hangingPunct="1">
              <a:lnSpc>
                <a:spcPct val="11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Day-to-day national operations, financial management</a:t>
            </a:r>
          </a:p>
          <a:p>
            <a:pPr lvl="1" eaLnBrk="1" hangingPunct="1">
              <a:lnSpc>
                <a:spcPct val="11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Member services, including publications</a:t>
            </a:r>
          </a:p>
          <a:p>
            <a:pPr lvl="1" eaLnBrk="1" hangingPunct="1">
              <a:lnSpc>
                <a:spcPct val="11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Marketing, media and public relations</a:t>
            </a:r>
          </a:p>
          <a:p>
            <a:pPr lvl="1">
              <a:lnSpc>
                <a:spcPct val="11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Management of National committees</a:t>
            </a:r>
            <a:endParaRPr lang="en-CA" sz="2400" dirty="0">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110000"/>
              </a:lnSpc>
              <a:buClr>
                <a:srgbClr val="C00000"/>
              </a:buClr>
              <a:buFont typeface="Wingdings" panose="05000000000000000000" pitchFamily="2" charset="2"/>
              <a:buChar char="q"/>
            </a:pPr>
            <a:endParaRPr lang="en-US" sz="24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10431"/>
            <a:ext cx="2037039" cy="1527779"/>
          </a:xfrm>
          <a:prstGeom prst="rect">
            <a:avLst/>
          </a:prstGeom>
        </p:spPr>
      </p:pic>
    </p:spTree>
    <p:extLst>
      <p:ext uri="{BB962C8B-B14F-4D97-AF65-F5344CB8AC3E}">
        <p14:creationId xmlns:p14="http://schemas.microsoft.com/office/powerpoint/2010/main" val="22043486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a:t>
            </a:r>
            <a:b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Who Does What? </a:t>
            </a:r>
          </a:p>
        </p:txBody>
      </p:sp>
      <p:sp>
        <p:nvSpPr>
          <p:cNvPr id="13315" name="Rectangle 3"/>
          <p:cNvSpPr>
            <a:spLocks noGrp="1" noChangeArrowheads="1"/>
          </p:cNvSpPr>
          <p:nvPr>
            <p:ph idx="1"/>
          </p:nvPr>
        </p:nvSpPr>
        <p:spPr>
          <a:xfrm>
            <a:off x="1043608" y="1700808"/>
            <a:ext cx="7632848" cy="3240360"/>
          </a:xfrm>
        </p:spPr>
        <p:txBody>
          <a:bodyPr/>
          <a:lstStyle/>
          <a:p>
            <a:pPr eaLnBrk="1" hangingPunct="1">
              <a:lnSpc>
                <a:spcPct val="110000"/>
              </a:lnSpc>
              <a:buClr>
                <a:srgbClr val="FF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District Governors:</a:t>
            </a:r>
          </a:p>
          <a:p>
            <a:pPr lvl="1">
              <a:lnSpc>
                <a:spcPct val="110000"/>
              </a:lnSpc>
              <a:buClr>
                <a:srgbClr val="FF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Leadership and day-to-day administration of district</a:t>
            </a:r>
          </a:p>
          <a:p>
            <a:pPr lvl="1">
              <a:lnSpc>
                <a:spcPct val="110000"/>
              </a:lnSpc>
              <a:buClr>
                <a:srgbClr val="FF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Policy implementation and communication</a:t>
            </a:r>
          </a:p>
          <a:p>
            <a:pPr lvl="1" eaLnBrk="1" hangingPunct="1">
              <a:lnSpc>
                <a:spcPct val="110000"/>
              </a:lnSpc>
              <a:buClr>
                <a:srgbClr val="FF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Ensure information flow between members and National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4293096"/>
            <a:ext cx="2312119" cy="1905186"/>
          </a:xfrm>
          <a:prstGeom prst="rect">
            <a:avLst/>
          </a:prstGeom>
        </p:spPr>
      </p:pic>
    </p:spTree>
    <p:extLst>
      <p:ext uri="{BB962C8B-B14F-4D97-AF65-F5344CB8AC3E}">
        <p14:creationId xmlns:p14="http://schemas.microsoft.com/office/powerpoint/2010/main" val="40094324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a:t>
            </a:r>
            <a:b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Who Does What? </a:t>
            </a:r>
            <a:endParaRPr lang="en-CA" sz="32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259632" y="1700808"/>
            <a:ext cx="7416824" cy="3480892"/>
          </a:xfrm>
        </p:spPr>
        <p:txBody>
          <a:bodyPr/>
          <a:lstStyle/>
          <a:p>
            <a:pPr>
              <a:lnSpc>
                <a:spcPct val="110000"/>
              </a:lnSpc>
              <a:buClr>
                <a:srgbClr val="FF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Deputy Governors:</a:t>
            </a:r>
          </a:p>
          <a:p>
            <a:pPr lvl="1">
              <a:lnSpc>
                <a:spcPct val="110000"/>
              </a:lnSpc>
              <a:buClr>
                <a:srgbClr val="FF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Leadership and administration of zones</a:t>
            </a:r>
          </a:p>
          <a:p>
            <a:pPr lvl="1">
              <a:lnSpc>
                <a:spcPct val="110000"/>
              </a:lnSpc>
              <a:buClr>
                <a:srgbClr val="FF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Ensure information flow between clubs and District Governors</a:t>
            </a:r>
          </a:p>
          <a:p>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720708"/>
            <a:ext cx="4752528" cy="2233688"/>
          </a:xfrm>
          <a:prstGeom prst="rect">
            <a:avLst/>
          </a:prstGeom>
        </p:spPr>
      </p:pic>
    </p:spTree>
    <p:extLst>
      <p:ext uri="{BB962C8B-B14F-4D97-AF65-F5344CB8AC3E}">
        <p14:creationId xmlns:p14="http://schemas.microsoft.com/office/powerpoint/2010/main" val="32214377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536" y="274638"/>
            <a:ext cx="8496944" cy="1143000"/>
          </a:xfrm>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 - District</a:t>
            </a:r>
          </a:p>
        </p:txBody>
      </p:sp>
      <p:sp>
        <p:nvSpPr>
          <p:cNvPr id="14339" name="Rectangle 3"/>
          <p:cNvSpPr>
            <a:spLocks noGrp="1" noChangeArrowheads="1"/>
          </p:cNvSpPr>
          <p:nvPr>
            <p:ph idx="1"/>
          </p:nvPr>
        </p:nvSpPr>
        <p:spPr>
          <a:xfrm>
            <a:off x="971600" y="1772816"/>
            <a:ext cx="7056784" cy="3384376"/>
          </a:xfrm>
        </p:spPr>
        <p:txBody>
          <a:bodyPr/>
          <a:lstStyle/>
          <a:p>
            <a:pPr eaLnBrk="1" hangingPunct="1">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District Council includes:</a:t>
            </a:r>
          </a:p>
          <a:p>
            <a:pPr lvl="1" eaLnBrk="1" hangingPunct="1">
              <a:lnSpc>
                <a:spcPct val="125000"/>
              </a:lnSpc>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Governor(s)</a:t>
            </a:r>
          </a:p>
          <a:p>
            <a:pPr lvl="1" eaLnBrk="1" hangingPunct="1">
              <a:lnSpc>
                <a:spcPct val="125000"/>
              </a:lnSpc>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Vice-Governor(s)</a:t>
            </a:r>
          </a:p>
          <a:p>
            <a:pPr lvl="1" eaLnBrk="1" hangingPunct="1">
              <a:lnSpc>
                <a:spcPct val="125000"/>
              </a:lnSpc>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Past Governor(s)</a:t>
            </a:r>
          </a:p>
          <a:p>
            <a:pPr lvl="1" eaLnBrk="1" hangingPunct="1">
              <a:lnSpc>
                <a:spcPct val="125000"/>
              </a:lnSpc>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District Directors (Secretary, Treasurer, Membership, Service, Risk Management, Education, etc.)</a:t>
            </a:r>
          </a:p>
          <a:p>
            <a:pPr lvl="1" eaLnBrk="1" hangingPunct="1">
              <a:lnSpc>
                <a:spcPct val="125000"/>
              </a:lnSpc>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Deputy Governors</a:t>
            </a:r>
          </a:p>
        </p:txBody>
      </p:sp>
    </p:spTree>
    <p:extLst>
      <p:ext uri="{BB962C8B-B14F-4D97-AF65-F5344CB8AC3E}">
        <p14:creationId xmlns:p14="http://schemas.microsoft.com/office/powerpoint/2010/main" val="31118175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 – Zone</a:t>
            </a:r>
          </a:p>
        </p:txBody>
      </p:sp>
      <p:sp>
        <p:nvSpPr>
          <p:cNvPr id="15363" name="Rectangle 3"/>
          <p:cNvSpPr>
            <a:spLocks noGrp="1" noChangeArrowheads="1"/>
          </p:cNvSpPr>
          <p:nvPr>
            <p:ph idx="1"/>
          </p:nvPr>
        </p:nvSpPr>
        <p:spPr>
          <a:xfrm>
            <a:off x="1115616" y="1700808"/>
            <a:ext cx="6651253" cy="3600400"/>
          </a:xfrm>
        </p:spPr>
        <p:txBody>
          <a:bodyPr/>
          <a:lstStyle/>
          <a:p>
            <a:pPr eaLnBrk="1" hangingPunct="1">
              <a:lnSpc>
                <a:spcPct val="16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Zone Teams include:</a:t>
            </a:r>
          </a:p>
          <a:p>
            <a:pPr lvl="1" eaLnBrk="1" hangingPunct="1">
              <a:lnSpc>
                <a:spcPct val="16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Deputy Governor(s)</a:t>
            </a:r>
          </a:p>
          <a:p>
            <a:pPr lvl="1" eaLnBrk="1" hangingPunct="1">
              <a:lnSpc>
                <a:spcPct val="16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Zone Directors (Secretary, Treasurer, Membership, Service, etc.) as required</a:t>
            </a:r>
          </a:p>
          <a:p>
            <a:pPr lvl="1" eaLnBrk="1" hangingPunct="1">
              <a:lnSpc>
                <a:spcPct val="160000"/>
              </a:lnSpc>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Club Presidents</a:t>
            </a:r>
          </a:p>
        </p:txBody>
      </p:sp>
    </p:spTree>
    <p:extLst>
      <p:ext uri="{BB962C8B-B14F-4D97-AF65-F5344CB8AC3E}">
        <p14:creationId xmlns:p14="http://schemas.microsoft.com/office/powerpoint/2010/main" val="324448552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title"/>
          </p:nvPr>
        </p:nvSpPr>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Association Structure – Club</a:t>
            </a:r>
            <a:endPar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4434" name="Rectangle 3"/>
          <p:cNvSpPr>
            <a:spLocks noGrp="1" noChangeArrowheads="1"/>
          </p:cNvSpPr>
          <p:nvPr>
            <p:ph idx="1"/>
          </p:nvPr>
        </p:nvSpPr>
        <p:spPr>
          <a:xfrm>
            <a:off x="1043608" y="1916832"/>
            <a:ext cx="7776864" cy="2880320"/>
          </a:xfrm>
        </p:spPr>
        <p:txBody>
          <a:bodyPr/>
          <a:lstStyle/>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President*</a:t>
            </a:r>
          </a:p>
          <a:p>
            <a:pPr>
              <a:buClr>
                <a:srgbClr val="C00000"/>
              </a:buCl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Past President*</a:t>
            </a: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Vice President*</a:t>
            </a:r>
          </a:p>
          <a:p>
            <a:pPr>
              <a:buClr>
                <a:srgbClr val="C00000"/>
              </a:buCl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Registrar</a:t>
            </a: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Directors – Membership</a:t>
            </a:r>
            <a:r>
              <a:rPr lang="en-US" sz="2400" dirty="0">
                <a:latin typeface="Tahoma" panose="020B0604030504040204" pitchFamily="34" charset="0"/>
                <a:ea typeface="Tahoma" panose="020B0604030504040204" pitchFamily="34" charset="0"/>
                <a:cs typeface="Tahoma" panose="020B0604030504040204" pitchFamily="34" charset="0"/>
              </a:rPr>
              <a:t>, Service, Awards, Communications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(Bulletin), Education</a:t>
            </a:r>
          </a:p>
          <a:p>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Clr>
                <a:srgbClr val="C00000"/>
              </a:buClr>
              <a:buNone/>
            </a:pPr>
            <a:r>
              <a:rPr lang="en-CA" sz="1800" dirty="0">
                <a:latin typeface="Tahoma" panose="020B0604030504040204" pitchFamily="34" charset="0"/>
                <a:ea typeface="Tahoma" panose="020B0604030504040204" pitchFamily="34" charset="0"/>
                <a:cs typeface="Tahoma" panose="020B0604030504040204" pitchFamily="34" charset="0"/>
              </a:rPr>
              <a:t>*these positions are required by the government as incorporations, the National Policies and Procedures, and our national insurance provider</a:t>
            </a:r>
          </a:p>
        </p:txBody>
      </p:sp>
      <p:sp>
        <p:nvSpPr>
          <p:cNvPr id="4" name="Rectangle 3"/>
          <p:cNvSpPr txBox="1">
            <a:spLocks noChangeArrowheads="1"/>
          </p:cNvSpPr>
          <p:nvPr/>
        </p:nvSpPr>
        <p:spPr bwMode="auto">
          <a:xfrm>
            <a:off x="5292080" y="2078667"/>
            <a:ext cx="3528392" cy="155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ts val="1200"/>
              </a:spcBef>
              <a:spcAft>
                <a:spcPct val="0"/>
              </a:spcAft>
              <a:buClr>
                <a:srgbClr val="C00000"/>
              </a:buClr>
              <a:buSzPct val="75000"/>
              <a:buFont typeface="Wingdings" panose="05000000000000000000" pitchFamily="2" charset="2"/>
              <a:buChar char="q"/>
              <a:defRPr sz="3600" kern="1200">
                <a:solidFill>
                  <a:schemeClr val="tx1"/>
                </a:solidFill>
                <a:latin typeface="+mn-lt"/>
                <a:ea typeface="+mn-ea"/>
                <a:cs typeface="+mn-cs"/>
              </a:defRPr>
            </a:lvl1pPr>
            <a:lvl2pPr marL="742950" indent="-285750" algn="l" rtl="0" eaLnBrk="0" fontAlgn="base" hangingPunct="0">
              <a:spcBef>
                <a:spcPts val="600"/>
              </a:spcBef>
              <a:spcAft>
                <a:spcPct val="0"/>
              </a:spcAft>
              <a:buClr>
                <a:srgbClr val="C00000"/>
              </a:buClr>
              <a:buFont typeface="Wingdings" panose="05000000000000000000" pitchFamily="2" charset="2"/>
              <a:buChar char="§"/>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ahoma" panose="020B0604030504040204" pitchFamily="34" charset="0"/>
                <a:ea typeface="Tahoma" panose="020B0604030504040204" pitchFamily="34" charset="0"/>
                <a:cs typeface="Tahoma" panose="020B0604030504040204" pitchFamily="34" charset="0"/>
              </a:rPr>
              <a:t>Secretary*</a:t>
            </a:r>
          </a:p>
          <a:p>
            <a:r>
              <a:rPr lang="en-US" sz="2400" dirty="0">
                <a:latin typeface="Tahoma" panose="020B0604030504040204" pitchFamily="34" charset="0"/>
                <a:ea typeface="Tahoma" panose="020B0604030504040204" pitchFamily="34" charset="0"/>
                <a:cs typeface="Tahoma" panose="020B0604030504040204" pitchFamily="34" charset="0"/>
              </a:rPr>
              <a:t>Treasurer*</a:t>
            </a:r>
          </a:p>
          <a:p>
            <a:r>
              <a:rPr lang="en-US" sz="2400" dirty="0">
                <a:latin typeface="Tahoma" panose="020B0604030504040204" pitchFamily="34" charset="0"/>
                <a:ea typeface="Tahoma" panose="020B0604030504040204" pitchFamily="34" charset="0"/>
                <a:cs typeface="Tahoma" panose="020B0604030504040204" pitchFamily="34" charset="0"/>
              </a:rPr>
              <a:t>Risk Manager*</a:t>
            </a:r>
          </a:p>
          <a:p>
            <a:endParaRPr lang="en-US" dirty="0"/>
          </a:p>
          <a:p>
            <a:endParaRPr lang="en-CA" sz="1800" dirty="0"/>
          </a:p>
        </p:txBody>
      </p:sp>
    </p:spTree>
    <p:extLst>
      <p:ext uri="{BB962C8B-B14F-4D97-AF65-F5344CB8AC3E}">
        <p14:creationId xmlns:p14="http://schemas.microsoft.com/office/powerpoint/2010/main" val="37840918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0"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548680"/>
            <a:ext cx="6370637"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1"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642592"/>
            <a:ext cx="381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3581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Service</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6387" name="Rectangle 3"/>
          <p:cNvSpPr>
            <a:spLocks noGrp="1" noChangeArrowheads="1"/>
          </p:cNvSpPr>
          <p:nvPr>
            <p:ph idx="1"/>
          </p:nvPr>
        </p:nvSpPr>
        <p:spPr>
          <a:xfrm>
            <a:off x="1115616" y="1412776"/>
            <a:ext cx="6939285" cy="3912940"/>
          </a:xfrm>
        </p:spPr>
        <p:txBody>
          <a:bodyPr/>
          <a:lstStyle/>
          <a:p>
            <a:pPr>
              <a:lnSpc>
                <a:spcPct val="125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Kin Canada’s motto is:</a:t>
            </a:r>
          </a:p>
          <a:p>
            <a:pPr lvl="1">
              <a:lnSpc>
                <a:spcPct val="125000"/>
              </a:lnSpc>
              <a:buClr>
                <a:srgbClr val="C00000"/>
              </a:buClr>
              <a:buFont typeface="Wingdings" panose="05000000000000000000" pitchFamily="2" charset="2"/>
              <a:buChar char="Ø"/>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“Serving the Community’s Greatest Need”</a:t>
            </a:r>
          </a:p>
          <a:p>
            <a:pPr lvl="1">
              <a:lnSpc>
                <a:spcPct val="125000"/>
              </a:lnSpc>
              <a:buClr>
                <a:srgbClr val="C00000"/>
              </a:buClr>
              <a:buFont typeface="Wingdings" panose="05000000000000000000" pitchFamily="2" charset="2"/>
              <a:buChar char="Ø"/>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25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Association has a proud history of service across Canada and around the world</a:t>
            </a:r>
          </a:p>
          <a:p>
            <a:pPr>
              <a:lnSpc>
                <a:spcPct val="125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Each club decides how to best serve their own community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391722"/>
            <a:ext cx="3810000" cy="1905000"/>
          </a:xfrm>
          <a:prstGeom prst="rect">
            <a:avLst/>
          </a:prstGeom>
        </p:spPr>
      </p:pic>
    </p:spTree>
    <p:extLst>
      <p:ext uri="{BB962C8B-B14F-4D97-AF65-F5344CB8AC3E}">
        <p14:creationId xmlns:p14="http://schemas.microsoft.com/office/powerpoint/2010/main" val="22986380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b="1" dirty="0">
                <a:solidFill>
                  <a:schemeClr val="tx1"/>
                </a:solidFill>
              </a:rPr>
              <a:t>Service </a:t>
            </a:r>
          </a:p>
        </p:txBody>
      </p:sp>
      <p:sp>
        <p:nvSpPr>
          <p:cNvPr id="19459" name="Rectangle 3"/>
          <p:cNvSpPr>
            <a:spLocks noGrp="1" noChangeArrowheads="1"/>
          </p:cNvSpPr>
          <p:nvPr>
            <p:ph idx="1"/>
          </p:nvPr>
        </p:nvSpPr>
        <p:spPr>
          <a:xfrm>
            <a:off x="539553" y="2420888"/>
            <a:ext cx="2711634" cy="2017932"/>
          </a:xfrm>
        </p:spPr>
        <p:txBody>
          <a:bodyPr/>
          <a:lstStyle/>
          <a:p>
            <a:pPr lvl="1" eaLnBrk="1" hangingPunct="1">
              <a:spcBef>
                <a:spcPts val="30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Cystic Fibrosis</a:t>
            </a:r>
          </a:p>
          <a:p>
            <a:pPr lvl="1" eaLnBrk="1" hangingPunct="1">
              <a:spcBef>
                <a:spcPts val="30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National Disaster </a:t>
            </a:r>
            <a:r>
              <a:rPr lang="en-US" sz="2400" dirty="0">
                <a:latin typeface="Tahoma" panose="020B0604030504040204" pitchFamily="34" charset="0"/>
                <a:ea typeface="Tahoma" panose="020B0604030504040204" pitchFamily="34" charset="0"/>
                <a:cs typeface="Tahoma" panose="020B0604030504040204" pitchFamily="34" charset="0"/>
              </a:rPr>
              <a:t>Relief </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Fund</a:t>
            </a:r>
          </a:p>
          <a:p>
            <a:pPr lvl="1">
              <a:spcBef>
                <a:spcPts val="3000"/>
              </a:spcBef>
              <a:buClr>
                <a:srgbClr val="C00000"/>
              </a:buClr>
              <a:buFont typeface="Wingdings" panose="05000000000000000000" pitchFamily="2" charset="2"/>
              <a:buChar char="§"/>
            </a:pPr>
            <a:r>
              <a:rPr lang="en-US" sz="2400" dirty="0"/>
              <a:t>Canadian Blood Services</a:t>
            </a:r>
          </a:p>
          <a:p>
            <a:pPr lvl="1" eaLnBrk="1" hangingPunct="1">
              <a:spcBef>
                <a:spcPts val="3000"/>
              </a:spcBef>
              <a:buClr>
                <a:srgbClr val="C00000"/>
              </a:buClr>
              <a:buFont typeface="Wingdings" panose="05000000000000000000" pitchFamily="2" charset="2"/>
              <a:buChar char="§"/>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567" y="2428640"/>
            <a:ext cx="1944217" cy="63782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5469" y="5108310"/>
            <a:ext cx="1434915" cy="64884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5207" y="4659540"/>
            <a:ext cx="1440160" cy="47830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264" y="3246733"/>
            <a:ext cx="1905000" cy="57150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7824" y="3645024"/>
            <a:ext cx="651706" cy="947936"/>
          </a:xfrm>
          <a:prstGeom prst="rect">
            <a:avLst/>
          </a:prstGeom>
        </p:spPr>
      </p:pic>
      <p:sp>
        <p:nvSpPr>
          <p:cNvPr id="7" name="TextBox 6"/>
          <p:cNvSpPr txBox="1"/>
          <p:nvPr/>
        </p:nvSpPr>
        <p:spPr>
          <a:xfrm>
            <a:off x="4512947" y="2308825"/>
            <a:ext cx="3010368" cy="3062377"/>
          </a:xfrm>
          <a:prstGeom prst="rect">
            <a:avLst/>
          </a:prstGeom>
          <a:noFill/>
        </p:spPr>
        <p:txBody>
          <a:bodyPr wrap="square" rtlCol="0">
            <a:spAutoFit/>
          </a:bodyPr>
          <a:lstStyle/>
          <a:p>
            <a:pPr marL="800100" lvl="1" indent="-342900" eaLnBrk="1" hangingPunct="1">
              <a:spcBef>
                <a:spcPts val="3000"/>
              </a:spcBef>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Hal Rogers Endowment Fund (Kin Canada Bursaries)</a:t>
            </a:r>
          </a:p>
          <a:p>
            <a:pPr marL="800100" lvl="1" indent="-342900" eaLnBrk="1" hangingPunct="1">
              <a:spcBef>
                <a:spcPts val="3000"/>
              </a:spcBef>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National Day of KINdness</a:t>
            </a:r>
          </a:p>
        </p:txBody>
      </p:sp>
      <p:sp>
        <p:nvSpPr>
          <p:cNvPr id="8" name="TextBox 7"/>
          <p:cNvSpPr txBox="1"/>
          <p:nvPr/>
        </p:nvSpPr>
        <p:spPr>
          <a:xfrm>
            <a:off x="395536" y="1484784"/>
            <a:ext cx="3308406" cy="515590"/>
          </a:xfrm>
          <a:prstGeom prst="rect">
            <a:avLst/>
          </a:prstGeom>
          <a:noFill/>
        </p:spPr>
        <p:txBody>
          <a:bodyPr wrap="none" rtlCol="0">
            <a:spAutoFit/>
          </a:bodyPr>
          <a:lstStyle/>
          <a:p>
            <a:pPr eaLnBrk="1" hangingPunct="1">
              <a:lnSpc>
                <a:spcPct val="130000"/>
              </a:lnSpc>
              <a:buClr>
                <a:srgbClr val="C00000"/>
              </a:buClr>
            </a:pPr>
            <a:r>
              <a:rPr lang="en-US" sz="2400" dirty="0">
                <a:latin typeface="Tahoma" panose="020B0604030504040204" pitchFamily="34" charset="0"/>
                <a:ea typeface="Tahoma" panose="020B0604030504040204" pitchFamily="34" charset="0"/>
                <a:cs typeface="Tahoma" panose="020B0604030504040204" pitchFamily="34" charset="0"/>
              </a:rPr>
              <a:t>Nationally, we support:</a:t>
            </a:r>
          </a:p>
        </p:txBody>
      </p:sp>
    </p:spTree>
    <p:extLst>
      <p:ext uri="{BB962C8B-B14F-4D97-AF65-F5344CB8AC3E}">
        <p14:creationId xmlns:p14="http://schemas.microsoft.com/office/powerpoint/2010/main" val="7951482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Service </a:t>
            </a:r>
          </a:p>
        </p:txBody>
      </p:sp>
      <p:sp>
        <p:nvSpPr>
          <p:cNvPr id="17411" name="Rectangle 3"/>
          <p:cNvSpPr>
            <a:spLocks noGrp="1" noChangeArrowheads="1"/>
          </p:cNvSpPr>
          <p:nvPr>
            <p:ph idx="1"/>
          </p:nvPr>
        </p:nvSpPr>
        <p:spPr>
          <a:xfrm>
            <a:off x="971600" y="1700808"/>
            <a:ext cx="6939285" cy="3768924"/>
          </a:xfrm>
        </p:spPr>
        <p:txBody>
          <a:bodyPr/>
          <a:lstStyle/>
          <a:p>
            <a:pPr eaLnBrk="1" hangingPunct="1">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Districts </a:t>
            </a:r>
          </a:p>
          <a:p>
            <a:pPr eaLnBrk="1" hangingPunct="1">
              <a:buClr>
                <a:srgbClr val="C00000"/>
              </a:buClr>
              <a:buFont typeface="Wingdings" panose="05000000000000000000" pitchFamily="2" charset="2"/>
              <a:buChar char="q"/>
            </a:pPr>
            <a:endParaRPr lang="en-US" sz="2400" dirty="0">
              <a:latin typeface="Tahoma" panose="020B0604030504040204" pitchFamily="34" charset="0"/>
              <a:ea typeface="Tahoma" panose="020B0604030504040204" pitchFamily="34" charset="0"/>
              <a:cs typeface="Tahoma" panose="020B0604030504040204" pitchFamily="34" charset="0"/>
            </a:endParaRPr>
          </a:p>
          <a:p>
            <a:pPr lvl="1" eaLnBrk="1" hangingPunct="1"/>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Most of the eight districts will have their own individual focus on service, in addition to the National program</a:t>
            </a:r>
          </a:p>
          <a:p>
            <a:pPr lvl="1">
              <a:buClr>
                <a:srgbClr val="C00000"/>
              </a:buClr>
              <a:buFont typeface="Wingdings" panose="05000000000000000000" pitchFamily="2" charset="2"/>
              <a:buChar char="q"/>
            </a:pPr>
            <a:endParaRPr lang="en-US" sz="2400" dirty="0">
              <a:solidFill>
                <a:schemeClr val="tx1"/>
              </a:solidFill>
            </a:endParaRPr>
          </a:p>
          <a:p>
            <a:pPr>
              <a:buClr>
                <a:srgbClr val="C00000"/>
              </a:buClr>
              <a:buFont typeface="Wingdings" panose="05000000000000000000" pitchFamily="2" charset="2"/>
              <a:buChar char="q"/>
            </a:pPr>
            <a:endParaRPr lang="en-US" dirty="0">
              <a:solidFill>
                <a:schemeClr val="tx1"/>
              </a:solidFill>
            </a:endParaRPr>
          </a:p>
        </p:txBody>
      </p:sp>
    </p:spTree>
    <p:extLst>
      <p:ext uri="{BB962C8B-B14F-4D97-AF65-F5344CB8AC3E}">
        <p14:creationId xmlns:p14="http://schemas.microsoft.com/office/powerpoint/2010/main" val="35577779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Kin Canada Foundation </a:t>
            </a:r>
          </a:p>
        </p:txBody>
      </p:sp>
      <p:sp>
        <p:nvSpPr>
          <p:cNvPr id="17411" name="Rectangle 3"/>
          <p:cNvSpPr>
            <a:spLocks noGrp="1" noChangeArrowheads="1"/>
          </p:cNvSpPr>
          <p:nvPr>
            <p:ph idx="1"/>
          </p:nvPr>
        </p:nvSpPr>
        <p:spPr>
          <a:xfrm>
            <a:off x="971600" y="1484784"/>
            <a:ext cx="6939285" cy="4464496"/>
          </a:xfrm>
        </p:spPr>
        <p:txBody>
          <a:bodyPr/>
          <a:lstStyle/>
          <a:p>
            <a:pPr>
              <a:buClr>
                <a:srgbClr val="C0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founded in 2005 as the official charitable organization of Kin Canada</a:t>
            </a:r>
          </a:p>
          <a:p>
            <a:pPr>
              <a:buClr>
                <a:srgbClr val="C00000"/>
              </a:buClr>
              <a:buFont typeface="Wingdings" panose="05000000000000000000" pitchFamily="2" charset="2"/>
              <a:buChar char="q"/>
            </a:pPr>
            <a:endParaRPr lang="en-CA" sz="2000" dirty="0">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Clubs can use the Foundation as a vehicle </a:t>
            </a:r>
            <a:r>
              <a:rPr lang="en-CA" sz="2400" dirty="0" smtClean="0">
                <a:latin typeface="Tahoma" panose="020B0604030504040204" pitchFamily="34" charset="0"/>
                <a:ea typeface="Tahoma" panose="020B0604030504040204" pitchFamily="34" charset="0"/>
                <a:cs typeface="Tahoma" panose="020B0604030504040204" pitchFamily="34" charset="0"/>
              </a:rPr>
              <a:t>for donors to </a:t>
            </a:r>
            <a:r>
              <a:rPr lang="en-CA" sz="2400" dirty="0">
                <a:latin typeface="Tahoma" panose="020B0604030504040204" pitchFamily="34" charset="0"/>
                <a:ea typeface="Tahoma" panose="020B0604030504040204" pitchFamily="34" charset="0"/>
                <a:cs typeface="Tahoma" panose="020B0604030504040204" pitchFamily="34" charset="0"/>
              </a:rPr>
              <a:t>receive tax receipts</a:t>
            </a:r>
          </a:p>
          <a:p>
            <a:pPr>
              <a:buClr>
                <a:srgbClr val="C00000"/>
              </a:buClr>
              <a:buFont typeface="Wingdings" panose="05000000000000000000" pitchFamily="2" charset="2"/>
              <a:buChar char="q"/>
            </a:pPr>
            <a:endParaRPr lang="en-CA" sz="2000" dirty="0">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The Foundation administers a number of programs including the Hal Rogers Fellow Award, 49th Parallel North and Kin </a:t>
            </a:r>
            <a:r>
              <a:rPr lang="en-CA" sz="2400" dirty="0" smtClean="0">
                <a:latin typeface="Tahoma" panose="020B0604030504040204" pitchFamily="34" charset="0"/>
                <a:ea typeface="Tahoma" panose="020B0604030504040204" pitchFamily="34" charset="0"/>
                <a:cs typeface="Tahoma" panose="020B0604030504040204" pitchFamily="34" charset="0"/>
              </a:rPr>
              <a:t>ASSIST</a:t>
            </a:r>
            <a:endParaRPr lang="en-US" dirty="0">
              <a:solidFill>
                <a:schemeClr val="tx1"/>
              </a:solidFill>
            </a:endParaRPr>
          </a:p>
        </p:txBody>
      </p:sp>
    </p:spTree>
    <p:extLst>
      <p:ext uri="{BB962C8B-B14F-4D97-AF65-F5344CB8AC3E}">
        <p14:creationId xmlns:p14="http://schemas.microsoft.com/office/powerpoint/2010/main" val="222158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Fellowship</a:t>
            </a:r>
          </a:p>
        </p:txBody>
      </p:sp>
      <p:sp>
        <p:nvSpPr>
          <p:cNvPr id="21507" name="Rectangle 3"/>
          <p:cNvSpPr>
            <a:spLocks noGrp="1" noChangeArrowheads="1"/>
          </p:cNvSpPr>
          <p:nvPr>
            <p:ph idx="1"/>
          </p:nvPr>
        </p:nvSpPr>
        <p:spPr>
          <a:xfrm>
            <a:off x="827584" y="1700809"/>
            <a:ext cx="7200800" cy="2016224"/>
          </a:xfrm>
        </p:spPr>
        <p:txBody>
          <a:bodyPr/>
          <a:lstStyle/>
          <a:p>
            <a:pPr eaLnBrk="1" hangingPunct="1">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Kin was founded on the basis fellowship</a:t>
            </a:r>
          </a:p>
          <a:p>
            <a:pPr eaLnBrk="1" hangingPunct="1">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Kin activities help us to</a:t>
            </a:r>
          </a:p>
          <a:p>
            <a:pPr eaLnBrk="1" hangingPunct="1">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buClr>
                <a:srgbClr val="C00000"/>
              </a:buClr>
              <a:buFont typeface="Wingdings" panose="05000000000000000000" pitchFamily="2" charset="2"/>
              <a:buChar char="q"/>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eaLnBrk="1" hangingPunct="1">
              <a:buClr>
                <a:srgbClr val="C00000"/>
              </a:buClr>
              <a:buNone/>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7" y="2492896"/>
            <a:ext cx="3135170" cy="3861046"/>
          </a:xfrm>
          <a:prstGeom prst="rect">
            <a:avLst/>
          </a:prstGeom>
        </p:spPr>
      </p:pic>
    </p:spTree>
    <p:extLst>
      <p:ext uri="{BB962C8B-B14F-4D97-AF65-F5344CB8AC3E}">
        <p14:creationId xmlns:p14="http://schemas.microsoft.com/office/powerpoint/2010/main" val="146721687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Personal Development</a:t>
            </a:r>
          </a:p>
        </p:txBody>
      </p:sp>
      <p:sp>
        <p:nvSpPr>
          <p:cNvPr id="22531" name="Rectangle 3"/>
          <p:cNvSpPr>
            <a:spLocks noGrp="1" noChangeArrowheads="1"/>
          </p:cNvSpPr>
          <p:nvPr>
            <p:ph idx="1"/>
          </p:nvPr>
        </p:nvSpPr>
        <p:spPr>
          <a:xfrm>
            <a:off x="467544" y="1556792"/>
            <a:ext cx="8352928" cy="720080"/>
          </a:xfrm>
        </p:spPr>
        <p:txBody>
          <a:bodyPr/>
          <a:lstStyle/>
          <a:p>
            <a:pPr eaLnBrk="1" hangingPunct="1">
              <a:lnSpc>
                <a:spcPct val="90000"/>
              </a:lnSpc>
              <a:buClr>
                <a:srgbClr val="C00000"/>
              </a:buCl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Kin members have opportunities for:</a:t>
            </a:r>
          </a:p>
          <a:p>
            <a:pPr lvl="1" eaLnBrk="1" hangingPunct="1">
              <a:lnSpc>
                <a:spcPct val="90000"/>
              </a:lnSpc>
              <a:buClr>
                <a:srgbClr val="C00000"/>
              </a:buClr>
              <a:buFont typeface="Wingdings" panose="05000000000000000000" pitchFamily="2" charset="2"/>
              <a:buChar char="q"/>
            </a:pPr>
            <a:endParaRPr lang="en-US" sz="2400" dirty="0">
              <a:solidFill>
                <a:schemeClr val="tx1"/>
              </a:solidFill>
            </a:endParaRPr>
          </a:p>
        </p:txBody>
      </p:sp>
      <p:sp>
        <p:nvSpPr>
          <p:cNvPr id="4" name="TextBox 3"/>
          <p:cNvSpPr txBox="1"/>
          <p:nvPr/>
        </p:nvSpPr>
        <p:spPr>
          <a:xfrm>
            <a:off x="7896138" y="5373216"/>
            <a:ext cx="1100686" cy="769441"/>
          </a:xfrm>
          <a:prstGeom prst="rect">
            <a:avLst/>
          </a:prstGeom>
          <a:noFill/>
        </p:spPr>
        <p:txBody>
          <a:bodyPr wrap="square" rtlCol="0">
            <a:spAutoFit/>
          </a:bodyPr>
          <a:lstStyle/>
          <a:p>
            <a:r>
              <a:rPr lang="en-CA" sz="4400" b="1" dirty="0"/>
              <a:t>…</a:t>
            </a:r>
          </a:p>
        </p:txBody>
      </p:sp>
      <p:pic>
        <p:nvPicPr>
          <p:cNvPr id="4098" name="Picture 2" descr="C:\Users\mal\AppData\Local\Microsoft\Windows\Temporary Internet Files\Content.IE5\GIATTNWW\stick_figure_fill_in_the_boxes_text_110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67601"/>
            <a:ext cx="6178644" cy="444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85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Dues and Assessments</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3602" name="Rectangle 3"/>
          <p:cNvSpPr>
            <a:spLocks noGrp="1" noChangeArrowheads="1"/>
          </p:cNvSpPr>
          <p:nvPr>
            <p:ph idx="1"/>
          </p:nvPr>
        </p:nvSpPr>
        <p:spPr>
          <a:xfrm>
            <a:off x="1475656" y="1988840"/>
            <a:ext cx="3888432" cy="3672408"/>
          </a:xfrm>
        </p:spPr>
        <p:txBody>
          <a:bodyPr/>
          <a:lstStyle/>
          <a:p>
            <a:pPr>
              <a:lnSpc>
                <a:spcPct val="150000"/>
              </a:lnSpc>
              <a:buClr>
                <a:srgbClr val="FF0000"/>
              </a:buClr>
              <a:buFont typeface="Wingdings" panose="05000000000000000000" pitchFamily="2" charset="2"/>
              <a:buChar char="q"/>
            </a:pPr>
            <a:r>
              <a:rPr lang="en-CA" sz="2400" dirty="0"/>
              <a:t>	</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National</a:t>
            </a:r>
          </a:p>
          <a:p>
            <a:pPr>
              <a:lnSpc>
                <a:spcPct val="150000"/>
              </a:lnSpc>
              <a:buClr>
                <a:srgbClr val="FF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District</a:t>
            </a:r>
          </a:p>
          <a:p>
            <a:pPr>
              <a:lnSpc>
                <a:spcPct val="150000"/>
              </a:lnSpc>
              <a:buClr>
                <a:srgbClr val="FF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Zone</a:t>
            </a:r>
          </a:p>
          <a:p>
            <a:pPr>
              <a:lnSpc>
                <a:spcPct val="150000"/>
              </a:lnSpc>
              <a:buClr>
                <a:srgbClr val="FF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	Club</a:t>
            </a:r>
          </a:p>
          <a:p>
            <a:pPr>
              <a:buFontTx/>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484784"/>
            <a:ext cx="4576861" cy="4293096"/>
          </a:xfrm>
          <a:prstGeom prst="rect">
            <a:avLst/>
          </a:prstGeom>
        </p:spPr>
      </p:pic>
    </p:spTree>
    <p:extLst>
      <p:ext uri="{BB962C8B-B14F-4D97-AF65-F5344CB8AC3E}">
        <p14:creationId xmlns:p14="http://schemas.microsoft.com/office/powerpoint/2010/main" val="37616556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Club Meetings</a:t>
            </a:r>
          </a:p>
        </p:txBody>
      </p:sp>
      <p:sp>
        <p:nvSpPr>
          <p:cNvPr id="3" name="Content Placeholder 2"/>
          <p:cNvSpPr>
            <a:spLocks noGrp="1"/>
          </p:cNvSpPr>
          <p:nvPr>
            <p:ph idx="1"/>
          </p:nvPr>
        </p:nvSpPr>
        <p:spPr>
          <a:xfrm>
            <a:off x="1187624" y="2074190"/>
            <a:ext cx="6579245" cy="3840932"/>
          </a:xfrm>
        </p:spPr>
        <p:txBody>
          <a:bodyPr/>
          <a:lstStyle/>
          <a:p>
            <a:pPr>
              <a:lnSpc>
                <a:spcPct val="100000"/>
              </a:lnSpc>
              <a:buClr>
                <a:srgbClr val="FF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General Meetings</a:t>
            </a:r>
          </a:p>
          <a:p>
            <a:pPr lvl="1">
              <a:spcAft>
                <a:spcPts val="1200"/>
              </a:spcAft>
              <a:buClr>
                <a:srgbClr val="FF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All members expected</a:t>
            </a:r>
          </a:p>
          <a:p>
            <a:pPr>
              <a:lnSpc>
                <a:spcPct val="100000"/>
              </a:lnSpc>
              <a:spcBef>
                <a:spcPts val="0"/>
              </a:spcBef>
              <a:buClr>
                <a:srgbClr val="FF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Executive Meetings</a:t>
            </a:r>
          </a:p>
          <a:p>
            <a:pPr lvl="1">
              <a:spcAft>
                <a:spcPts val="1200"/>
              </a:spcAft>
              <a:buClr>
                <a:srgbClr val="FF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Elected officers</a:t>
            </a:r>
          </a:p>
          <a:p>
            <a:pPr>
              <a:lnSpc>
                <a:spcPct val="100000"/>
              </a:lnSpc>
              <a:buClr>
                <a:srgbClr val="FF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Committee Meetings</a:t>
            </a:r>
          </a:p>
          <a:p>
            <a:pPr lvl="1">
              <a:buClr>
                <a:srgbClr val="FF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Members organizing a project</a:t>
            </a:r>
          </a:p>
          <a:p>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105972"/>
            <a:ext cx="3440301" cy="2259131"/>
          </a:xfrm>
          <a:prstGeom prst="rect">
            <a:avLst/>
          </a:prstGeom>
        </p:spPr>
      </p:pic>
    </p:spTree>
    <p:extLst>
      <p:ext uri="{BB962C8B-B14F-4D97-AF65-F5344CB8AC3E}">
        <p14:creationId xmlns:p14="http://schemas.microsoft.com/office/powerpoint/2010/main" val="12536503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buClr>
                <a:srgbClr val="C00000"/>
              </a:buClr>
            </a:pPr>
            <a:r>
              <a:rPr lang="en-US" sz="4000" b="1" dirty="0">
                <a:solidFill>
                  <a:schemeClr val="tx1"/>
                </a:solidFill>
              </a:rPr>
              <a:t>Conferences and Conventions </a:t>
            </a:r>
          </a:p>
        </p:txBody>
      </p:sp>
      <p:sp>
        <p:nvSpPr>
          <p:cNvPr id="28675" name="Rectangle 3"/>
          <p:cNvSpPr>
            <a:spLocks noGrp="1" noChangeArrowheads="1"/>
          </p:cNvSpPr>
          <p:nvPr>
            <p:ph idx="1"/>
          </p:nvPr>
        </p:nvSpPr>
        <p:spPr>
          <a:xfrm>
            <a:off x="755576" y="1556792"/>
            <a:ext cx="7776864" cy="4176464"/>
          </a:xfrm>
        </p:spPr>
        <p:txBody>
          <a:bodyPr/>
          <a:lstStyle/>
          <a:p>
            <a:pPr marL="0" indent="0">
              <a:lnSpc>
                <a:spcPct val="80000"/>
              </a:lnSpc>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Conferences and Conventions are how the association:</a:t>
            </a:r>
          </a:p>
          <a:p>
            <a:pPr lvl="1">
              <a:lnSpc>
                <a:spcPct val="80000"/>
              </a:lnSpc>
              <a:spcBef>
                <a:spcPts val="2400"/>
              </a:spcBef>
              <a:spcAft>
                <a:spcPts val="600"/>
              </a:spcAft>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Conducts its business</a:t>
            </a:r>
          </a:p>
          <a:p>
            <a:pPr lvl="1">
              <a:lnSpc>
                <a:spcPct val="80000"/>
              </a:lnSpc>
              <a:spcBef>
                <a:spcPts val="2400"/>
              </a:spcBef>
              <a:spcAft>
                <a:spcPts val="600"/>
              </a:spcAft>
              <a:buClr>
                <a:srgbClr val="C00000"/>
              </a:buClr>
              <a:buFont typeface="Wingdings" panose="05000000000000000000" pitchFamily="2" charset="2"/>
              <a:buChar char="§"/>
            </a:pPr>
            <a:r>
              <a:rPr lang="en-US" sz="2400" dirty="0"/>
              <a:t>Approves budgets and financial statements </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80000"/>
              </a:lnSpc>
              <a:spcBef>
                <a:spcPts val="2400"/>
              </a:spcBef>
              <a:spcAft>
                <a:spcPts val="600"/>
              </a:spcAft>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Shares information with its members at each level</a:t>
            </a:r>
          </a:p>
          <a:p>
            <a:pPr lvl="1">
              <a:lnSpc>
                <a:spcPct val="80000"/>
              </a:lnSpc>
              <a:spcBef>
                <a:spcPts val="2400"/>
              </a:spcBef>
              <a:spcAft>
                <a:spcPts val="600"/>
              </a:spcAft>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Elects its officers at each level </a:t>
            </a:r>
          </a:p>
          <a:p>
            <a:pPr lvl="1">
              <a:lnSpc>
                <a:spcPct val="80000"/>
              </a:lnSpc>
              <a:spcBef>
                <a:spcPts val="2400"/>
              </a:spcBef>
              <a:spcAft>
                <a:spcPts val="600"/>
              </a:spcAft>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Offers fellowship and educational opportunities</a:t>
            </a:r>
          </a:p>
          <a:p>
            <a:pPr lvl="1">
              <a:lnSpc>
                <a:spcPct val="80000"/>
              </a:lnSpc>
              <a:spcBef>
                <a:spcPts val="2400"/>
              </a:spcBef>
              <a:buClr>
                <a:srgbClr val="C00000"/>
              </a:buClr>
              <a:buFont typeface="Wingdings" panose="05000000000000000000" pitchFamily="2" charset="2"/>
              <a:buChar char="§"/>
            </a:pPr>
            <a:r>
              <a:rPr lang="en-US" sz="2400" dirty="0">
                <a:latin typeface="Tahoma" panose="020B0604030504040204" pitchFamily="34" charset="0"/>
                <a:ea typeface="Tahoma" panose="020B0604030504040204" pitchFamily="34" charset="0"/>
                <a:cs typeface="Tahoma" panose="020B0604030504040204" pitchFamily="34" charset="0"/>
              </a:rPr>
              <a:t>Celebrates its achievements</a:t>
            </a:r>
          </a:p>
          <a:p>
            <a:pPr lvl="1">
              <a:lnSpc>
                <a:spcPct val="80000"/>
              </a:lnSpc>
              <a:spcBef>
                <a:spcPts val="1200"/>
              </a:spcBef>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80000"/>
              </a:lnSpc>
              <a:buClr>
                <a:srgbClr val="C00000"/>
              </a:buClr>
              <a:buFont typeface="Wingdings" panose="05000000000000000000" pitchFamily="2" charset="2"/>
              <a:buChar char="q"/>
            </a:pPr>
            <a:endParaRPr lang="en-US" sz="2600" dirty="0">
              <a:solidFill>
                <a:schemeClr val="tx1"/>
              </a:solidFill>
            </a:endParaRPr>
          </a:p>
        </p:txBody>
      </p:sp>
      <p:pic>
        <p:nvPicPr>
          <p:cNvPr id="3074" name="Picture 2" descr="C:\Users\mal\AppData\Local\Microsoft\Windows\Temporary Internet Files\Content.IE5\XJGPNKIL\cheerleader_jump_1076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982752"/>
            <a:ext cx="1318780"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39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Conferences and Conventions </a:t>
            </a:r>
          </a:p>
        </p:txBody>
      </p:sp>
      <p:sp>
        <p:nvSpPr>
          <p:cNvPr id="27651" name="Rectangle 3"/>
          <p:cNvSpPr>
            <a:spLocks noGrp="1" noChangeArrowheads="1"/>
          </p:cNvSpPr>
          <p:nvPr>
            <p:ph idx="1"/>
          </p:nvPr>
        </p:nvSpPr>
        <p:spPr>
          <a:xfrm>
            <a:off x="971600" y="1628800"/>
            <a:ext cx="7992888" cy="3826768"/>
          </a:xfrm>
        </p:spPr>
        <p:txBody>
          <a:bodyPr/>
          <a:lstStyle/>
          <a:p>
            <a:pPr>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National Convention:</a:t>
            </a:r>
          </a:p>
          <a:p>
            <a:pPr lvl="1">
              <a:lnSpc>
                <a:spcPct val="80000"/>
              </a:lnSpc>
              <a:spcBef>
                <a:spcPts val="12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Held in August</a:t>
            </a:r>
          </a:p>
          <a:p>
            <a:pPr lvl="1">
              <a:lnSpc>
                <a:spcPct val="80000"/>
              </a:lnSpc>
              <a:spcBef>
                <a:spcPts val="1200"/>
              </a:spcBef>
              <a:buClr>
                <a:srgbClr val="C00000"/>
              </a:buClr>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District Conferences:</a:t>
            </a:r>
          </a:p>
          <a:p>
            <a:pPr lvl="1">
              <a:lnSpc>
                <a:spcPct val="80000"/>
              </a:lnSpc>
              <a:spcBef>
                <a:spcPts val="12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Fall Leadership Conference (October/November)</a:t>
            </a:r>
          </a:p>
          <a:p>
            <a:pPr lvl="1">
              <a:lnSpc>
                <a:spcPct val="80000"/>
              </a:lnSpc>
              <a:spcBef>
                <a:spcPts val="12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Spring District Conference / Convention (May/June)</a:t>
            </a:r>
          </a:p>
          <a:p>
            <a:pPr lvl="1">
              <a:lnSpc>
                <a:spcPct val="80000"/>
              </a:lnSpc>
              <a:spcBef>
                <a:spcPts val="1200"/>
              </a:spcBef>
              <a:buClr>
                <a:srgbClr val="C00000"/>
              </a:buClr>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80000"/>
              </a:lnSpc>
              <a:buClr>
                <a:srgbClr val="C00000"/>
              </a:buCl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Zone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Conferences:</a:t>
            </a:r>
          </a:p>
          <a:p>
            <a:pPr lvl="1">
              <a:lnSpc>
                <a:spcPct val="80000"/>
              </a:lnSpc>
              <a:spcBef>
                <a:spcPts val="12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Spring Zone (February, March or April)</a:t>
            </a:r>
          </a:p>
        </p:txBody>
      </p:sp>
    </p:spTree>
    <p:extLst>
      <p:ext uri="{BB962C8B-B14F-4D97-AF65-F5344CB8AC3E}">
        <p14:creationId xmlns:p14="http://schemas.microsoft.com/office/powerpoint/2010/main" val="262009144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850106"/>
          </a:xfrm>
        </p:spPr>
        <p:txBody>
          <a:bodyPr/>
          <a:lstStyle/>
          <a:p>
            <a:r>
              <a:rPr lang="en-US" sz="3200" dirty="0"/>
              <a:t/>
            </a:r>
            <a:br>
              <a:rPr lang="en-US" sz="3200" dirty="0"/>
            </a:b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What you can expect from Kin</a:t>
            </a:r>
          </a:p>
        </p:txBody>
      </p:sp>
      <p:sp>
        <p:nvSpPr>
          <p:cNvPr id="25603" name="Rectangle 3"/>
          <p:cNvSpPr>
            <a:spLocks noGrp="1" noChangeArrowheads="1"/>
          </p:cNvSpPr>
          <p:nvPr>
            <p:ph idx="1"/>
          </p:nvPr>
        </p:nvSpPr>
        <p:spPr>
          <a:xfrm>
            <a:off x="899592" y="1844824"/>
            <a:ext cx="7992888" cy="3682752"/>
          </a:xfrm>
        </p:spPr>
        <p:txBody>
          <a:bodyPr/>
          <a:lstStyle/>
          <a:p>
            <a:pPr>
              <a:lnSpc>
                <a:spcPct val="90000"/>
              </a:lnSpc>
              <a:spcBef>
                <a:spcPts val="1800"/>
              </a:spcBef>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Personal development, leadership skills, and educational opportunities</a:t>
            </a:r>
          </a:p>
          <a:p>
            <a:pPr eaLnBrk="1" hangingPunct="1">
              <a:lnSpc>
                <a:spcPct val="90000"/>
              </a:lnSpc>
              <a:spcBef>
                <a:spcPts val="1800"/>
              </a:spcBef>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Lasting friendships</a:t>
            </a:r>
          </a:p>
          <a:p>
            <a:pPr>
              <a:lnSpc>
                <a:spcPct val="90000"/>
              </a:lnSpc>
              <a:spcBef>
                <a:spcPts val="1800"/>
              </a:spcBef>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An opportunity for families and individuals to work and play together to make a difference in your community</a:t>
            </a:r>
          </a:p>
          <a:p>
            <a:pPr eaLnBrk="1" hangingPunct="1">
              <a:lnSpc>
                <a:spcPct val="90000"/>
              </a:lnSpc>
              <a:spcBef>
                <a:spcPts val="1800"/>
              </a:spcBef>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Pride in being a member of the greatest all-Canadian volunteer organization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53" y="5229200"/>
            <a:ext cx="2066073" cy="909072"/>
          </a:xfrm>
          <a:prstGeom prst="rect">
            <a:avLst/>
          </a:prstGeom>
        </p:spPr>
      </p:pic>
    </p:spTree>
    <p:extLst>
      <p:ext uri="{BB962C8B-B14F-4D97-AF65-F5344CB8AC3E}">
        <p14:creationId xmlns:p14="http://schemas.microsoft.com/office/powerpoint/2010/main" val="258459385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Kin Rules of Order </a:t>
            </a:r>
          </a:p>
        </p:txBody>
      </p:sp>
      <p:sp>
        <p:nvSpPr>
          <p:cNvPr id="29699" name="Rectangle 3"/>
          <p:cNvSpPr>
            <a:spLocks noGrp="1" noChangeArrowheads="1"/>
          </p:cNvSpPr>
          <p:nvPr>
            <p:ph idx="1"/>
          </p:nvPr>
        </p:nvSpPr>
        <p:spPr>
          <a:xfrm>
            <a:off x="827584" y="1933676"/>
            <a:ext cx="7484368" cy="3423593"/>
          </a:xfrm>
        </p:spPr>
        <p:txBody>
          <a:bodyPr/>
          <a:lstStyle/>
          <a:p>
            <a:pPr eaLnBrk="1" hangingPunct="1">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Ensure order and control at meetings</a:t>
            </a:r>
          </a:p>
          <a:p>
            <a:pPr eaLnBrk="1" hangingPunct="1">
              <a:lnSpc>
                <a:spcPct val="80000"/>
              </a:lnSpc>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Keep meetings brief and effective</a:t>
            </a:r>
          </a:p>
          <a:p>
            <a:pPr marL="0" indent="0" eaLnBrk="1" hangingPunct="1">
              <a:lnSpc>
                <a:spcPct val="80000"/>
              </a:lnSpc>
              <a:buClr>
                <a:srgbClr val="C00000"/>
              </a:buClr>
              <a:buNone/>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Respects all members</a:t>
            </a:r>
          </a:p>
          <a:p>
            <a:pPr eaLnBrk="1" hangingPunct="1">
              <a:lnSpc>
                <a:spcPct val="80000"/>
              </a:lnSpc>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We don’t use Robert’s Rules of Order</a:t>
            </a:r>
          </a:p>
          <a:p>
            <a:pPr eaLnBrk="1" hangingPunct="1">
              <a:lnSpc>
                <a:spcPct val="80000"/>
              </a:lnSpc>
              <a:buClr>
                <a:srgbClr val="C00000"/>
              </a:buClr>
              <a:buFont typeface="Wingdings" panose="05000000000000000000" pitchFamily="2" charset="2"/>
              <a:buChar char="q"/>
            </a:pPr>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628800"/>
            <a:ext cx="2838467" cy="4033346"/>
          </a:xfrm>
          <a:prstGeom prst="rect">
            <a:avLst/>
          </a:prstGeom>
        </p:spPr>
      </p:pic>
    </p:spTree>
    <p:extLst>
      <p:ext uri="{BB962C8B-B14F-4D97-AF65-F5344CB8AC3E}">
        <p14:creationId xmlns:p14="http://schemas.microsoft.com/office/powerpoint/2010/main" val="26589866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Club Elections</a:t>
            </a:r>
          </a:p>
        </p:txBody>
      </p:sp>
      <p:sp>
        <p:nvSpPr>
          <p:cNvPr id="3" name="Content Placeholder 2"/>
          <p:cNvSpPr>
            <a:spLocks noGrp="1"/>
          </p:cNvSpPr>
          <p:nvPr>
            <p:ph idx="1"/>
          </p:nvPr>
        </p:nvSpPr>
        <p:spPr>
          <a:xfrm>
            <a:off x="1547663" y="2204864"/>
            <a:ext cx="5004557" cy="3240360"/>
          </a:xfrm>
        </p:spPr>
        <p:txBody>
          <a:bodyPr/>
          <a:lstStyle/>
          <a:p>
            <a:pPr>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When</a:t>
            </a:r>
          </a:p>
          <a:p>
            <a:pPr>
              <a:buClr>
                <a:srgbClr val="C00000"/>
              </a:buClr>
              <a:buFont typeface="Wingdings" panose="05000000000000000000" pitchFamily="2" charset="2"/>
              <a:buChar char="q"/>
            </a:pP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Nominations</a:t>
            </a:r>
          </a:p>
          <a:p>
            <a:pPr>
              <a:buClr>
                <a:srgbClr val="C00000"/>
              </a:buClr>
              <a:buFont typeface="Wingdings" panose="05000000000000000000" pitchFamily="2" charset="2"/>
              <a:buChar char="q"/>
            </a:pP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Voting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3510390" cy="4493299"/>
          </a:xfrm>
          <a:prstGeom prst="rect">
            <a:avLst/>
          </a:prstGeom>
        </p:spPr>
      </p:pic>
    </p:spTree>
    <p:extLst>
      <p:ext uri="{BB962C8B-B14F-4D97-AF65-F5344CB8AC3E}">
        <p14:creationId xmlns:p14="http://schemas.microsoft.com/office/powerpoint/2010/main" val="40059726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ChangeArrowheads="1"/>
          </p:cNvSpPr>
          <p:nvPr>
            <p:ph type="title"/>
          </p:nvPr>
        </p:nvSpPr>
        <p:spPr/>
        <p:txBody>
          <a:bodyPr/>
          <a:lstStyle/>
          <a:p>
            <a:pPr>
              <a:buClr>
                <a:srgbClr val="C00000"/>
              </a:buClr>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Club Finances</a:t>
            </a:r>
            <a:endPar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2626" name="Rectangle 3"/>
          <p:cNvSpPr>
            <a:spLocks noGrp="1" noChangeArrowheads="1"/>
          </p:cNvSpPr>
          <p:nvPr>
            <p:ph idx="1"/>
          </p:nvPr>
        </p:nvSpPr>
        <p:spPr>
          <a:xfrm>
            <a:off x="971600" y="2060848"/>
            <a:ext cx="6995120" cy="3816424"/>
          </a:xfrm>
        </p:spPr>
        <p:txBody>
          <a:bodyPr/>
          <a:lstStyle/>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General Funds</a:t>
            </a:r>
          </a:p>
          <a:p>
            <a:pPr lvl="1">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Used for club administrative costs, events for members, dues, awards, etc.</a:t>
            </a: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Service Funds</a:t>
            </a:r>
          </a:p>
          <a:p>
            <a:pPr lvl="1">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All funds raised from the community that will flow back into the community</a:t>
            </a:r>
          </a:p>
          <a:p>
            <a:pPr>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endParaRPr lang="en-CA"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730076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Awards</a:t>
            </a:r>
          </a:p>
        </p:txBody>
      </p:sp>
      <p:sp>
        <p:nvSpPr>
          <p:cNvPr id="3" name="Content Placeholder 2"/>
          <p:cNvSpPr>
            <a:spLocks noGrp="1"/>
          </p:cNvSpPr>
          <p:nvPr>
            <p:ph idx="1"/>
          </p:nvPr>
        </p:nvSpPr>
        <p:spPr>
          <a:xfrm>
            <a:off x="755576" y="1844824"/>
            <a:ext cx="7776864" cy="4056956"/>
          </a:xfrm>
        </p:spPr>
        <p:txBody>
          <a:bodyPr/>
          <a:lstStyle/>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To recognize achievement and engagement within the Association</a:t>
            </a:r>
          </a:p>
          <a:p>
            <a:pPr>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Available individually as well as at</a:t>
            </a: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Club</a:t>
            </a:r>
          </a:p>
          <a:p>
            <a:pPr lvl="1">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Zone</a:t>
            </a:r>
          </a:p>
          <a:p>
            <a:pPr lvl="1">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District</a:t>
            </a:r>
          </a:p>
          <a:p>
            <a:pPr lvl="1">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National</a:t>
            </a:r>
          </a:p>
          <a:p>
            <a:pPr lvl="1">
              <a:buClr>
                <a:srgbClr val="C00000"/>
              </a:buClr>
              <a:buFont typeface="Wingdings" panose="05000000000000000000" pitchFamily="2" charset="2"/>
              <a:buChar char="q"/>
            </a:pP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CA"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348880"/>
            <a:ext cx="2664042" cy="3552056"/>
          </a:xfrm>
          <a:prstGeom prst="rect">
            <a:avLst/>
          </a:prstGeom>
        </p:spPr>
      </p:pic>
    </p:spTree>
    <p:extLst>
      <p:ext uri="{BB962C8B-B14F-4D97-AF65-F5344CB8AC3E}">
        <p14:creationId xmlns:p14="http://schemas.microsoft.com/office/powerpoint/2010/main" val="21808500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ext Box 2"/>
          <p:cNvSpPr txBox="1">
            <a:spLocks noChangeArrowheads="1"/>
          </p:cNvSpPr>
          <p:nvPr/>
        </p:nvSpPr>
        <p:spPr bwMode="auto">
          <a:xfrm>
            <a:off x="990600" y="1524000"/>
            <a:ext cx="6096000" cy="457200"/>
          </a:xfrm>
          <a:prstGeom prst="rect">
            <a:avLst/>
          </a:prstGeom>
          <a:noFill/>
          <a:ln w="9525">
            <a:noFill/>
            <a:miter lim="800000"/>
            <a:headEnd/>
            <a:tailEnd/>
          </a:ln>
        </p:spPr>
        <p:txBody>
          <a:bodyPr>
            <a:spAutoFit/>
          </a:bodyPr>
          <a:lstStyle/>
          <a:p>
            <a:pPr algn="ctr">
              <a:spcBef>
                <a:spcPct val="50000"/>
              </a:spcBef>
            </a:pPr>
            <a:endParaRPr lang="en-US" sz="2400">
              <a:latin typeface="Times New Roman" pitchFamily="18" charset="0"/>
              <a:cs typeface="Times New Roman" pitchFamily="18" charset="0"/>
            </a:endParaRPr>
          </a:p>
        </p:txBody>
      </p:sp>
      <p:sp>
        <p:nvSpPr>
          <p:cNvPr id="270338" name="Rectangle 3"/>
          <p:cNvSpPr>
            <a:spLocks noGrp="1" noChangeArrowheads="1"/>
          </p:cNvSpPr>
          <p:nvPr>
            <p:ph type="title"/>
          </p:nvPr>
        </p:nvSpPr>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Classes of Club Membership</a:t>
            </a:r>
          </a:p>
        </p:txBody>
      </p:sp>
      <p:sp>
        <p:nvSpPr>
          <p:cNvPr id="270339" name="Rectangle 4"/>
          <p:cNvSpPr>
            <a:spLocks noGrp="1" noChangeArrowheads="1"/>
          </p:cNvSpPr>
          <p:nvPr>
            <p:ph idx="1"/>
          </p:nvPr>
        </p:nvSpPr>
        <p:spPr>
          <a:xfrm>
            <a:off x="477416" y="1681976"/>
            <a:ext cx="5174704" cy="3577952"/>
          </a:xfrm>
        </p:spPr>
        <p:txBody>
          <a:bodyPr/>
          <a:lstStyle/>
          <a:p>
            <a:pPr>
              <a:spcBef>
                <a:spcPct val="50000"/>
              </a:spcBef>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Officially - Active Members </a:t>
            </a:r>
            <a:r>
              <a:rPr lang="en-US" sz="2400" u="sng" dirty="0">
                <a:solidFill>
                  <a:schemeClr val="tx1"/>
                </a:solidFill>
                <a:latin typeface="Tahoma" panose="020B0604030504040204" pitchFamily="34" charset="0"/>
                <a:ea typeface="Tahoma" panose="020B0604030504040204" pitchFamily="34" charset="0"/>
                <a:cs typeface="Tahoma" panose="020B0604030504040204" pitchFamily="34" charset="0"/>
              </a:rPr>
              <a:t>only</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(individuals for which clubs are assessed dues), as per the National bylaws and procedures</a:t>
            </a:r>
          </a:p>
          <a:p>
            <a:pPr marL="0" indent="0">
              <a:spcBef>
                <a:spcPct val="50000"/>
              </a:spcBef>
              <a:buClr>
                <a:srgbClr val="C00000"/>
              </a:buClr>
              <a:buNone/>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spcBef>
                <a:spcPct val="50000"/>
              </a:spcBef>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Life Members</a:t>
            </a:r>
            <a:r>
              <a:rPr lang="en-CA"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CA" sz="2200" dirty="0">
                <a:latin typeface="Tahoma" panose="020B0604030504040204" pitchFamily="34" charset="0"/>
                <a:ea typeface="Tahoma" panose="020B0604030504040204" pitchFamily="34" charset="0"/>
                <a:cs typeface="Tahoma" panose="020B0604030504040204" pitchFamily="34" charset="0"/>
              </a:rPr>
              <a:t>the Association’s highest honour, award</a:t>
            </a:r>
            <a:endParaRPr lang="en-CA"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spcBef>
                <a:spcPct val="50000"/>
              </a:spcBef>
              <a:buClr>
                <a:srgbClr val="C00000"/>
              </a:buClr>
              <a:buFont typeface="Wingdings" panose="05000000000000000000" pitchFamily="2" charset="2"/>
              <a:buChar char="§"/>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Honorary Members – should be defined in club house rules</a:t>
            </a:r>
            <a:endParaRPr lang="en-CA"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340768"/>
            <a:ext cx="3195980" cy="5105400"/>
          </a:xfrm>
          <a:prstGeom prst="rect">
            <a:avLst/>
          </a:prstGeom>
        </p:spPr>
      </p:pic>
    </p:spTree>
    <p:extLst>
      <p:ext uri="{BB962C8B-B14F-4D97-AF65-F5344CB8AC3E}">
        <p14:creationId xmlns:p14="http://schemas.microsoft.com/office/powerpoint/2010/main" val="25815071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Meeting Formalities</a:t>
            </a:r>
            <a:endPar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6722" name="Rectangle 3"/>
          <p:cNvSpPr>
            <a:spLocks noGrp="1" noChangeArrowheads="1"/>
          </p:cNvSpPr>
          <p:nvPr>
            <p:ph idx="1"/>
          </p:nvPr>
        </p:nvSpPr>
        <p:spPr>
          <a:xfrm>
            <a:off x="2267744" y="1772816"/>
            <a:ext cx="5499125" cy="4128964"/>
          </a:xfrm>
        </p:spPr>
        <p:txBody>
          <a:bodyPr/>
          <a:lstStyle/>
          <a:p>
            <a:pPr>
              <a:lnSpc>
                <a:spcPct val="150000"/>
              </a:lnSpc>
              <a:buClr>
                <a:srgbClr val="C00000"/>
              </a:buClr>
              <a:buFont typeface="Wingdings" panose="05000000000000000000" pitchFamily="2" charset="2"/>
              <a:buChar char="q"/>
            </a:pP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O’Canada</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C00000"/>
              </a:buCl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Kinsmen, </a:t>
            </a:r>
            <a:r>
              <a:rPr lang="en-US" sz="2400" dirty="0" err="1">
                <a:latin typeface="Tahoma" panose="020B0604030504040204" pitchFamily="34" charset="0"/>
                <a:ea typeface="Tahoma" panose="020B0604030504040204" pitchFamily="34" charset="0"/>
                <a:cs typeface="Tahoma" panose="020B0604030504040204" pitchFamily="34" charset="0"/>
              </a:rPr>
              <a:t>Kinette</a:t>
            </a:r>
            <a:r>
              <a:rPr lang="en-US" sz="2400" dirty="0">
                <a:latin typeface="Tahoma" panose="020B0604030504040204" pitchFamily="34" charset="0"/>
                <a:ea typeface="Tahoma" panose="020B0604030504040204" pitchFamily="34" charset="0"/>
                <a:cs typeface="Tahoma" panose="020B0604030504040204" pitchFamily="34" charset="0"/>
              </a:rPr>
              <a:t>, or Kin Grace</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Kinsmen, </a:t>
            </a:r>
            <a:r>
              <a:rPr lang="en-US" sz="2400" dirty="0" err="1">
                <a:solidFill>
                  <a:schemeClr val="tx1"/>
                </a:solidFill>
                <a:latin typeface="Tahoma" panose="020B0604030504040204" pitchFamily="34" charset="0"/>
                <a:ea typeface="Tahoma" panose="020B0604030504040204" pitchFamily="34" charset="0"/>
                <a:cs typeface="Tahoma" panose="020B0604030504040204" pitchFamily="34" charset="0"/>
              </a:rPr>
              <a:t>Kinette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or Kin Song</a:t>
            </a:r>
          </a:p>
          <a:p>
            <a:pPr>
              <a:lnSpc>
                <a:spcPct val="15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Objects of the Association</a:t>
            </a:r>
          </a:p>
          <a:p>
            <a:pPr>
              <a:lnSpc>
                <a:spcPct val="15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Sergeant-at-arms</a:t>
            </a:r>
          </a:p>
          <a:p>
            <a:pPr>
              <a:lnSpc>
                <a:spcPct val="150000"/>
              </a:lnSpc>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Protocols</a:t>
            </a:r>
          </a:p>
          <a:p>
            <a:pPr>
              <a:buClr>
                <a:srgbClr val="C00000"/>
              </a:buClr>
              <a:buFont typeface="Wingdings" panose="05000000000000000000" pitchFamily="2" charset="2"/>
              <a:buChar char="q"/>
            </a:pPr>
            <a:endParaRPr lang="en-CA" sz="3200" dirty="0"/>
          </a:p>
        </p:txBody>
      </p:sp>
    </p:spTree>
    <p:extLst>
      <p:ext uri="{BB962C8B-B14F-4D97-AF65-F5344CB8AC3E}">
        <p14:creationId xmlns:p14="http://schemas.microsoft.com/office/powerpoint/2010/main" val="394876119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National Resources</a:t>
            </a:r>
          </a:p>
        </p:txBody>
      </p:sp>
      <p:sp>
        <p:nvSpPr>
          <p:cNvPr id="165890" name="Rectangle 3"/>
          <p:cNvSpPr>
            <a:spLocks noGrp="1" noChangeArrowheads="1"/>
          </p:cNvSpPr>
          <p:nvPr>
            <p:ph idx="1"/>
          </p:nvPr>
        </p:nvSpPr>
        <p:spPr>
          <a:xfrm>
            <a:off x="971600" y="1772816"/>
            <a:ext cx="7416824" cy="3456360"/>
          </a:xfrm>
        </p:spPr>
        <p:txBody>
          <a:bodyPr/>
          <a:lstStyle/>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Kin Canada National Website 	</a:t>
            </a: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www.kincanada.ca</a:t>
            </a:r>
            <a:r>
              <a:rPr lang="en-CA"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spcBef>
                <a:spcPts val="1200"/>
              </a:spcBef>
              <a:buClr>
                <a:srgbClr val="C00000"/>
              </a:buClr>
              <a:buFont typeface="Wingdings" panose="05000000000000000000" pitchFamily="2" charset="2"/>
              <a:buChar char="§"/>
            </a:pPr>
            <a:r>
              <a:rPr lang="en-CA" sz="1800" dirty="0">
                <a:solidFill>
                  <a:schemeClr val="tx1"/>
                </a:solidFill>
                <a:latin typeface="Tahoma" panose="020B0604030504040204" pitchFamily="34" charset="0"/>
                <a:ea typeface="Tahoma" panose="020B0604030504040204" pitchFamily="34" charset="0"/>
                <a:cs typeface="Tahoma" panose="020B0604030504040204" pitchFamily="34" charset="0"/>
              </a:rPr>
              <a:t>Resource Library – look for the </a:t>
            </a:r>
            <a:r>
              <a:rPr lang="en-CA" sz="1800" b="1" dirty="0">
                <a:solidFill>
                  <a:schemeClr val="tx1"/>
                </a:solidFill>
                <a:latin typeface="Tahoma" panose="020B0604030504040204" pitchFamily="34" charset="0"/>
                <a:ea typeface="Tahoma" panose="020B0604030504040204" pitchFamily="34" charset="0"/>
                <a:cs typeface="Tahoma" panose="020B0604030504040204" pitchFamily="34" charset="0"/>
              </a:rPr>
              <a:t>Successful</a:t>
            </a:r>
            <a:r>
              <a:rPr lang="en-CA" sz="1800" dirty="0">
                <a:solidFill>
                  <a:schemeClr val="tx1"/>
                </a:solidFill>
                <a:latin typeface="Tahoma" panose="020B0604030504040204" pitchFamily="34" charset="0"/>
                <a:ea typeface="Tahoma" panose="020B0604030504040204" pitchFamily="34" charset="0"/>
                <a:cs typeface="Tahoma" panose="020B0604030504040204" pitchFamily="34" charset="0"/>
              </a:rPr>
              <a:t> Series of manuals</a:t>
            </a:r>
            <a:endParaRPr lang="en-CA" sz="1800" dirty="0">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Kin Magazine</a:t>
            </a:r>
          </a:p>
          <a:p>
            <a:pPr>
              <a:lnSpc>
                <a:spcPct val="150000"/>
              </a:lnSpc>
              <a:buClr>
                <a:srgbClr val="C00000"/>
              </a:buClr>
              <a:buFont typeface="Wingdings" panose="05000000000000000000" pitchFamily="2" charset="2"/>
              <a:buChar char="q"/>
            </a:pPr>
            <a:r>
              <a:rPr lang="en-CA" sz="2400" dirty="0" err="1">
                <a:solidFill>
                  <a:schemeClr val="tx1"/>
                </a:solidFill>
                <a:latin typeface="Tahoma" panose="020B0604030504040204" pitchFamily="34" charset="0"/>
                <a:ea typeface="Tahoma" panose="020B0604030504040204" pitchFamily="34" charset="0"/>
                <a:cs typeface="Tahoma" panose="020B0604030504040204" pitchFamily="34" charset="0"/>
              </a:rPr>
              <a:t>Kinnections</a:t>
            </a: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Cyber </a:t>
            </a:r>
            <a:r>
              <a:rPr lang="en-CA"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news</a:t>
            </a:r>
          </a:p>
          <a:p>
            <a:pPr>
              <a:lnSpc>
                <a:spcPct val="150000"/>
              </a:lnSpc>
              <a:buClr>
                <a:srgbClr val="C00000"/>
              </a:buClr>
              <a:buFont typeface="Wingdings" panose="05000000000000000000" pitchFamily="2" charset="2"/>
              <a:buChar char="q"/>
            </a:pPr>
            <a:r>
              <a:rPr lang="en-US" sz="2400" dirty="0" smtClean="0"/>
              <a:t>Kinbook.ca</a:t>
            </a: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buClr>
                <a:srgbClr val="C00000"/>
              </a:buClr>
              <a:buFont typeface="Wingdings" panose="05000000000000000000" pitchFamily="2" charset="2"/>
              <a:buChar char="q"/>
            </a:pPr>
            <a:r>
              <a:rPr lang="en-US" sz="2400" dirty="0">
                <a:latin typeface="Tahoma" panose="020B0604030504040204" pitchFamily="34" charset="0"/>
                <a:ea typeface="Tahoma" panose="020B0604030504040204" pitchFamily="34" charset="0"/>
                <a:cs typeface="Tahoma" panose="020B0604030504040204" pitchFamily="34" charset="0"/>
              </a:rPr>
              <a:t>Kin U</a:t>
            </a: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616430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Other Resources</a:t>
            </a:r>
          </a:p>
        </p:txBody>
      </p:sp>
      <p:sp>
        <p:nvSpPr>
          <p:cNvPr id="166914" name="Rectangle 3"/>
          <p:cNvSpPr>
            <a:spLocks noGrp="1" noChangeArrowheads="1"/>
          </p:cNvSpPr>
          <p:nvPr>
            <p:ph idx="1"/>
          </p:nvPr>
        </p:nvSpPr>
        <p:spPr>
          <a:xfrm>
            <a:off x="1475656" y="1916832"/>
            <a:ext cx="6707088" cy="4093914"/>
          </a:xfrm>
        </p:spPr>
        <p:txBody>
          <a:bodyPr/>
          <a:lstStyle/>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District Websites &amp; Newsletters</a:t>
            </a:r>
          </a:p>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Zone Websites &amp; Newsletters</a:t>
            </a:r>
          </a:p>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Club Websites &amp; Bulletins</a:t>
            </a:r>
          </a:p>
          <a:p>
            <a:pPr>
              <a:lnSpc>
                <a:spcPct val="150000"/>
              </a:lnSpc>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Sponsors and Mentors</a:t>
            </a:r>
          </a:p>
          <a:p>
            <a:pPr lvl="1">
              <a:lnSpc>
                <a:spcPct val="150000"/>
              </a:lnSpc>
              <a:spcBef>
                <a:spcPts val="1200"/>
              </a:spcBef>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Experienced members of your own or other clubs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666822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WordArt 4"/>
          <p:cNvSpPr>
            <a:spLocks noChangeArrowheads="1" noChangeShapeType="1" noTextEdit="1"/>
          </p:cNvSpPr>
          <p:nvPr/>
        </p:nvSpPr>
        <p:spPr bwMode="auto">
          <a:xfrm rot="-285818">
            <a:off x="971550" y="2093913"/>
            <a:ext cx="6472238" cy="191135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40000" scaled="1"/>
              </a:gradFill>
              <a:effectLst>
                <a:outerShdw dist="35921" dir="2700000" sy="50000" kx="2115830" algn="bl" rotWithShape="0">
                  <a:srgbClr val="C0C0C0">
                    <a:alpha val="79999"/>
                  </a:srgbClr>
                </a:outerShdw>
              </a:effectLst>
              <a:latin typeface="Arial Black"/>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539799"/>
            <a:ext cx="5377780" cy="5736299"/>
          </a:xfrm>
          <a:prstGeom prst="rect">
            <a:avLst/>
          </a:prstGeom>
        </p:spPr>
      </p:pic>
    </p:spTree>
    <p:extLst>
      <p:ext uri="{BB962C8B-B14F-4D97-AF65-F5344CB8AC3E}">
        <p14:creationId xmlns:p14="http://schemas.microsoft.com/office/powerpoint/2010/main" val="297811195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What Kin Expects from You</a:t>
            </a:r>
          </a:p>
        </p:txBody>
      </p:sp>
      <p:sp>
        <p:nvSpPr>
          <p:cNvPr id="26627" name="Rectangle 3"/>
          <p:cNvSpPr>
            <a:spLocks noGrp="1" noChangeArrowheads="1"/>
          </p:cNvSpPr>
          <p:nvPr>
            <p:ph idx="1"/>
          </p:nvPr>
        </p:nvSpPr>
        <p:spPr>
          <a:xfrm>
            <a:off x="611560" y="1521542"/>
            <a:ext cx="8127504" cy="4968552"/>
          </a:xfrm>
        </p:spPr>
        <p:txBody>
          <a:bodyPr/>
          <a:lstStyle/>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Active involvement in meetings, work parties, projects, and fundraisers to the best of your ability </a:t>
            </a:r>
          </a:p>
          <a:p>
            <a:pPr marL="57150" indent="0" algn="ctr">
              <a:buClr>
                <a:srgbClr val="C00000"/>
              </a:buClr>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Family	Work		Kin</a:t>
            </a:r>
          </a:p>
          <a:p>
            <a:pPr marL="400050" algn="ctr">
              <a:buClr>
                <a:srgbClr val="C00000"/>
              </a:buClr>
              <a:buFont typeface="Wingdings" panose="05000000000000000000" pitchFamily="2" charset="2"/>
              <a:buChar char="q"/>
            </a:pPr>
            <a:endParaRPr lang="en-US" sz="2400" b="1" dirty="0">
              <a:latin typeface="Tahoma" panose="020B0604030504040204" pitchFamily="34" charset="0"/>
              <a:ea typeface="Tahoma" panose="020B0604030504040204" pitchFamily="34" charset="0"/>
              <a:cs typeface="Tahoma" panose="020B0604030504040204" pitchFamily="34" charset="0"/>
            </a:endParaRPr>
          </a:p>
          <a:p>
            <a:pPr marL="400050" algn="ctr">
              <a:buClr>
                <a:srgbClr val="C00000"/>
              </a:buClr>
              <a:buFont typeface="Wingdings" panose="05000000000000000000" pitchFamily="2" charset="2"/>
              <a:buChar char="q"/>
            </a:pP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Contribution of annual dues as determined by the club</a:t>
            </a: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Honesty and integrity</a:t>
            </a:r>
          </a:p>
          <a:p>
            <a:pPr>
              <a:buClr>
                <a:srgbClr val="C00000"/>
              </a:buClr>
              <a:buFont typeface="Wingdings" panose="05000000000000000000" pitchFamily="2" charset="2"/>
              <a:buChar char="q"/>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 willingness to grow, learn, make friends, and have fun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924944"/>
            <a:ext cx="878210" cy="108087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3011290"/>
            <a:ext cx="846515" cy="90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3011290"/>
            <a:ext cx="1161613" cy="908381"/>
          </a:xfrm>
          <a:prstGeom prst="rect">
            <a:avLst/>
          </a:prstGeom>
        </p:spPr>
      </p:pic>
    </p:spTree>
    <p:extLst>
      <p:ext uri="{BB962C8B-B14F-4D97-AF65-F5344CB8AC3E}">
        <p14:creationId xmlns:p14="http://schemas.microsoft.com/office/powerpoint/2010/main" val="28525602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noChangeArrowheads="1"/>
          </p:cNvSpPr>
          <p:nvPr>
            <p:ph type="title"/>
          </p:nvPr>
        </p:nvSpPr>
        <p:spPr/>
        <p:txBody>
          <a:bodyPr/>
          <a:lstStyle/>
          <a:p>
            <a:r>
              <a:rPr lang="en-CA" sz="3200" dirty="0"/>
              <a:t/>
            </a:r>
            <a:br>
              <a:rPr lang="en-CA" sz="3200" dirty="0"/>
            </a:br>
            <a:r>
              <a:rPr lang="en-CA" sz="3200" dirty="0"/>
              <a:t/>
            </a:r>
            <a:br>
              <a:rPr lang="en-CA" sz="3200" dirty="0"/>
            </a:br>
            <a:r>
              <a:rPr lang="en-CA" sz="4000" b="1" dirty="0">
                <a:solidFill>
                  <a:schemeClr val="tx1"/>
                </a:solidFill>
              </a:rPr>
              <a:t>Founder Hal</a:t>
            </a:r>
            <a:r>
              <a:rPr lang="en-US" b="1" dirty="0">
                <a:solidFill>
                  <a:schemeClr val="tx1"/>
                </a:solidFill>
              </a:rPr>
              <a:t/>
            </a:r>
            <a:br>
              <a:rPr lang="en-US" b="1" dirty="0">
                <a:solidFill>
                  <a:schemeClr val="tx1"/>
                </a:solidFill>
              </a:rPr>
            </a:br>
            <a:r>
              <a:rPr lang="en-CA" sz="3200" b="1" dirty="0"/>
              <a:t/>
            </a:r>
            <a:br>
              <a:rPr lang="en-CA" sz="3200" b="1" dirty="0"/>
            </a:br>
            <a:endParaRPr lang="en-US" b="1" dirty="0">
              <a:solidFill>
                <a:schemeClr val="tx1"/>
              </a:solidFill>
            </a:endParaRPr>
          </a:p>
        </p:txBody>
      </p:sp>
      <p:graphicFrame>
        <p:nvGraphicFramePr>
          <p:cNvPr id="130051" name="Object 3"/>
          <p:cNvGraphicFramePr>
            <a:graphicFrameLocks noGrp="1" noChangeAspect="1"/>
          </p:cNvGraphicFramePr>
          <p:nvPr>
            <p:ph idx="1"/>
            <p:extLst>
              <p:ext uri="{D42A27DB-BD31-4B8C-83A1-F6EECF244321}">
                <p14:modId xmlns:p14="http://schemas.microsoft.com/office/powerpoint/2010/main" val="2242923990"/>
              </p:ext>
            </p:extLst>
          </p:nvPr>
        </p:nvGraphicFramePr>
        <p:xfrm>
          <a:off x="236538" y="1558925"/>
          <a:ext cx="2822575" cy="3381375"/>
        </p:xfrm>
        <a:graphic>
          <a:graphicData uri="http://schemas.openxmlformats.org/presentationml/2006/ole">
            <mc:AlternateContent xmlns:mc="http://schemas.openxmlformats.org/markup-compatibility/2006">
              <mc:Choice xmlns:v="urn:schemas-microsoft-com:vml" Requires="v">
                <p:oleObj spid="_x0000_s2066" name="Drawing" r:id="rId4" imgW="7630021" imgH="9145123" progId="">
                  <p:embed/>
                </p:oleObj>
              </mc:Choice>
              <mc:Fallback>
                <p:oleObj name="Drawing" r:id="rId4" imgW="7630021" imgH="9145123" progId="">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538" y="1558925"/>
                        <a:ext cx="2822575" cy="3381375"/>
                      </a:xfrm>
                      <a:prstGeom prst="rect">
                        <a:avLst/>
                      </a:prstGeom>
                      <a:noFill/>
                      <a:extLst/>
                    </p:spPr>
                  </p:pic>
                </p:oleObj>
              </mc:Fallback>
            </mc:AlternateContent>
          </a:graphicData>
        </a:graphic>
      </p:graphicFrame>
      <p:sp>
        <p:nvSpPr>
          <p:cNvPr id="5" name="Rectangle 3"/>
          <p:cNvSpPr txBox="1">
            <a:spLocks noChangeArrowheads="1"/>
          </p:cNvSpPr>
          <p:nvPr/>
        </p:nvSpPr>
        <p:spPr bwMode="auto">
          <a:xfrm>
            <a:off x="3563888" y="2132856"/>
            <a:ext cx="511256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ts val="12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Clr>
                <a:srgbClr val="FF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Founder Hal Rogers, O.B.E., O.C.</a:t>
            </a:r>
          </a:p>
          <a:p>
            <a:pPr>
              <a:lnSpc>
                <a:spcPct val="90000"/>
              </a:lnSpc>
              <a:buClr>
                <a:srgbClr val="FF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WWI Veteran </a:t>
            </a:r>
          </a:p>
          <a:p>
            <a:pPr>
              <a:lnSpc>
                <a:spcPct val="90000"/>
              </a:lnSpc>
              <a:buClr>
                <a:srgbClr val="FF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Declined by the Rotary Club</a:t>
            </a:r>
          </a:p>
          <a:p>
            <a:pPr>
              <a:lnSpc>
                <a:spcPct val="90000"/>
              </a:lnSpc>
              <a:buClr>
                <a:srgbClr val="FF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Kin Canada was born February 20,1920 in Hamilton, Ontario</a:t>
            </a:r>
          </a:p>
          <a:p>
            <a:pPr>
              <a:lnSpc>
                <a:spcPct val="90000"/>
              </a:lnSpc>
              <a:buClr>
                <a:srgbClr val="FF0000"/>
              </a:buClr>
              <a:buFont typeface="Wingdings" panose="05000000000000000000" pitchFamily="2" charset="2"/>
              <a:buChar char="q"/>
            </a:pP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90000"/>
              </a:lnSpc>
              <a:buClr>
                <a:srgbClr val="FF0000"/>
              </a:buClr>
              <a:buFont typeface="Wingdings" panose="05000000000000000000" pitchFamily="2" charset="2"/>
              <a:buChar char="q"/>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51245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Kin History</a:t>
            </a:r>
            <a:endPar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2098" name="Rectangle 3"/>
          <p:cNvSpPr>
            <a:spLocks noGrp="1" noChangeArrowheads="1"/>
          </p:cNvSpPr>
          <p:nvPr>
            <p:ph idx="1"/>
          </p:nvPr>
        </p:nvSpPr>
        <p:spPr>
          <a:xfrm>
            <a:off x="467544" y="1628800"/>
            <a:ext cx="8424936" cy="4176464"/>
          </a:xfrm>
        </p:spPr>
        <p:txBody>
          <a:bodyPr/>
          <a:lstStyle/>
          <a:p>
            <a:pPr>
              <a:buClr>
                <a:srgbClr val="C00000"/>
              </a:buClr>
              <a:buFont typeface="Wingdings" panose="05000000000000000000" pitchFamily="2" charset="2"/>
              <a:buChar char="q"/>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1920: Kinsmen started as a young men’s service club      </a:t>
            </a:r>
          </a:p>
          <a:p>
            <a:pPr>
              <a:lnSpc>
                <a:spcPct val="150000"/>
              </a:lnSpc>
              <a:buClr>
                <a:srgbClr val="C00000"/>
              </a:buClr>
              <a:buFont typeface="Wingdings" panose="05000000000000000000" pitchFamily="2" charset="2"/>
              <a:buChar char="q"/>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1964: Partnership with Cystic Fibrosis </a:t>
            </a:r>
          </a:p>
          <a:p>
            <a:pPr>
              <a:lnSpc>
                <a:spcPct val="150000"/>
              </a:lnSpc>
              <a:buClr>
                <a:srgbClr val="C00000"/>
              </a:buClr>
              <a:buFont typeface="Wingdings" panose="05000000000000000000" pitchFamily="2" charset="2"/>
              <a:buChar char="q"/>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1978: Peak membership of 24,225</a:t>
            </a:r>
          </a:p>
          <a:p>
            <a:pPr>
              <a:lnSpc>
                <a:spcPct val="150000"/>
              </a:lnSpc>
              <a:buClr>
                <a:srgbClr val="C00000"/>
              </a:buClr>
              <a:buFont typeface="Wingdings" panose="05000000000000000000" pitchFamily="2" charset="2"/>
              <a:buChar char="q"/>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1983: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Kinettes full partners in Association</a:t>
            </a:r>
          </a:p>
          <a:p>
            <a:pPr>
              <a:lnSpc>
                <a:spcPct val="150000"/>
              </a:lnSpc>
              <a:buClr>
                <a:srgbClr val="C00000"/>
              </a:buClr>
              <a:buFont typeface="Wingdings" panose="05000000000000000000" pitchFamily="2" charset="2"/>
              <a:buChar char="q"/>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1995: First Kin Club</a:t>
            </a:r>
          </a:p>
          <a:p>
            <a:pPr>
              <a:lnSpc>
                <a:spcPct val="150000"/>
              </a:lnSpc>
              <a:buClr>
                <a:srgbClr val="C00000"/>
              </a:buClr>
              <a:buFont typeface="Wingdings" panose="05000000000000000000" pitchFamily="2" charset="2"/>
              <a:buChar char="q"/>
            </a:pP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2003: Became Kin Canada, new crest, single leadership</a:t>
            </a:r>
          </a:p>
          <a:p>
            <a:pPr>
              <a:lnSpc>
                <a:spcPct val="150000"/>
              </a:lnSpc>
              <a:buClr>
                <a:srgbClr val="C00000"/>
              </a:buClr>
              <a:buFont typeface="Wingdings" panose="05000000000000000000" pitchFamily="2" charset="2"/>
              <a:buChar char="q"/>
            </a:pPr>
            <a:r>
              <a:rPr lang="en-US" sz="2200" dirty="0">
                <a:latin typeface="Tahoma" panose="020B0604030504040204" pitchFamily="34" charset="0"/>
                <a:ea typeface="Tahoma" panose="020B0604030504040204" pitchFamily="34" charset="0"/>
                <a:cs typeface="Tahoma" panose="020B0604030504040204" pitchFamily="34" charset="0"/>
              </a:rPr>
              <a:t>2010: Portraits of Honour was approved as a National Project</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buClr>
                <a:srgbClr val="FF0000"/>
              </a:buClr>
              <a:buFont typeface="Wingdings" panose="05000000000000000000" pitchFamily="2" charset="2"/>
              <a:buChar char="q"/>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031416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Motto, Vision and Values </a:t>
            </a:r>
          </a:p>
        </p:txBody>
      </p:sp>
      <p:sp>
        <p:nvSpPr>
          <p:cNvPr id="5" name="Content Placeholder 4"/>
          <p:cNvSpPr>
            <a:spLocks noGrp="1"/>
          </p:cNvSpPr>
          <p:nvPr>
            <p:ph idx="1"/>
          </p:nvPr>
        </p:nvSpPr>
        <p:spPr>
          <a:xfrm>
            <a:off x="467544" y="1412776"/>
            <a:ext cx="8271520" cy="5112568"/>
          </a:xfrm>
        </p:spPr>
        <p:txBody>
          <a:bodyPr/>
          <a:lstStyle/>
          <a:p>
            <a:pPr>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Motto: </a:t>
            </a:r>
          </a:p>
          <a:p>
            <a:pPr lvl="1" indent="-342900">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Serving the Community’s Greatest Need</a:t>
            </a:r>
          </a:p>
          <a:p>
            <a:pPr>
              <a:buClr>
                <a:srgbClr val="C00000"/>
              </a:buClr>
              <a:buFont typeface="Wingdings" panose="05000000000000000000" pitchFamily="2" charset="2"/>
              <a:buChar char="q"/>
            </a:pP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Mission Statement:</a:t>
            </a:r>
          </a:p>
          <a:p>
            <a:pPr lvl="1">
              <a:buClr>
                <a:srgbClr val="C00000"/>
              </a:buClr>
              <a:buFont typeface="Wingdings" panose="05000000000000000000" pitchFamily="2" charset="2"/>
              <a:buChar char="§"/>
            </a:pPr>
            <a:r>
              <a:rPr lang="en-CA" sz="2400" dirty="0">
                <a:solidFill>
                  <a:schemeClr val="tx1"/>
                </a:solidFill>
                <a:latin typeface="Tahoma" panose="020B0604030504040204" pitchFamily="34" charset="0"/>
                <a:ea typeface="Tahoma" panose="020B0604030504040204" pitchFamily="34" charset="0"/>
                <a:cs typeface="Tahoma" panose="020B0604030504040204" pitchFamily="34" charset="0"/>
              </a:rPr>
              <a:t>Volunteers enriching Canadian communities through community service, leadership, and partnership.</a:t>
            </a:r>
          </a:p>
          <a:p>
            <a:pPr lvl="1">
              <a:buClr>
                <a:srgbClr val="C00000"/>
              </a:buClr>
              <a:buFont typeface="Wingdings" panose="05000000000000000000" pitchFamily="2" charset="2"/>
              <a:buChar char="q"/>
            </a:pP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
                <a:srgbClr val="C00000"/>
              </a:buClr>
              <a:buFont typeface="Wingdings" panose="05000000000000000000" pitchFamily="2" charset="2"/>
              <a:buChar char="q"/>
            </a:pPr>
            <a:r>
              <a:rPr lang="en-CA" sz="2400" dirty="0">
                <a:latin typeface="Tahoma" panose="020B0604030504040204" pitchFamily="34" charset="0"/>
                <a:ea typeface="Tahoma" panose="020B0604030504040204" pitchFamily="34" charset="0"/>
                <a:cs typeface="Tahoma" panose="020B0604030504040204" pitchFamily="34" charset="0"/>
              </a:rPr>
              <a:t>Values:</a:t>
            </a:r>
          </a:p>
          <a:p>
            <a:pPr marL="744538">
              <a:buClr>
                <a:srgbClr val="C00000"/>
              </a:buClr>
              <a:buFont typeface="Wingdings" panose="05000000000000000000" pitchFamily="2" charset="2"/>
              <a:buChar char="§"/>
            </a:pPr>
            <a:r>
              <a:rPr lang="en-CA" sz="2400" dirty="0">
                <a:latin typeface="Tahoma" panose="020B0604030504040204" pitchFamily="34" charset="0"/>
                <a:ea typeface="Tahoma" panose="020B0604030504040204" pitchFamily="34" charset="0"/>
                <a:cs typeface="Tahoma" panose="020B0604030504040204" pitchFamily="34" charset="0"/>
              </a:rPr>
              <a:t>Excellence, Integrity, Accountability, Compassion, Pride, Fellowship, Inclusiveness</a:t>
            </a:r>
          </a:p>
          <a:p>
            <a:pPr marL="457200" lvl="1" indent="0">
              <a:buClr>
                <a:srgbClr val="C00000"/>
              </a:buClr>
              <a:buNone/>
            </a:pPr>
            <a:endParaRPr lang="en-CA"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908711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67544" y="188641"/>
            <a:ext cx="7793037" cy="1152128"/>
          </a:xfrm>
        </p:spPr>
        <p:txBody>
          <a:bodyPr/>
          <a:lstStyle/>
          <a:p>
            <a:r>
              <a:rPr lang="en-US" sz="2800" dirty="0">
                <a:solidFill>
                  <a:schemeClr val="tx1"/>
                </a:solidFill>
              </a:rPr>
              <a:t/>
            </a:r>
            <a:br>
              <a:rPr lang="en-US" sz="2800" dirty="0">
                <a:solidFill>
                  <a:schemeClr val="tx1"/>
                </a:solidFill>
              </a:rPr>
            </a:b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Objects of the Association</a:t>
            </a:r>
            <a:r>
              <a:rPr lang="en-US" sz="4000" dirty="0">
                <a:solidFill>
                  <a:schemeClr val="tx1"/>
                </a:solidFill>
              </a:rPr>
              <a:t/>
            </a:r>
            <a:br>
              <a:rPr lang="en-US" sz="4000" dirty="0">
                <a:solidFill>
                  <a:schemeClr val="tx1"/>
                </a:solidFill>
              </a:rPr>
            </a:br>
            <a:endParaRPr lang="en-US" sz="4000" dirty="0">
              <a:solidFill>
                <a:schemeClr val="tx1"/>
              </a:solidFill>
            </a:endParaRPr>
          </a:p>
        </p:txBody>
      </p:sp>
      <p:sp>
        <p:nvSpPr>
          <p:cNvPr id="3" name="Content Placeholder 2"/>
          <p:cNvSpPr>
            <a:spLocks noGrp="1"/>
          </p:cNvSpPr>
          <p:nvPr>
            <p:ph idx="1"/>
          </p:nvPr>
        </p:nvSpPr>
        <p:spPr>
          <a:xfrm>
            <a:off x="539552" y="1340768"/>
            <a:ext cx="8415536" cy="5040559"/>
          </a:xfrm>
        </p:spPr>
        <p:txBody>
          <a:bodyPr/>
          <a:lstStyle/>
          <a:p>
            <a:pPr marL="0" indent="0">
              <a:buClr>
                <a:srgbClr val="C00000"/>
              </a:buClr>
              <a:buNone/>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The Objects of the Association shall be to promote &amp; direct service work through fellowship amongst its Clubs and their members, to the end that:</a:t>
            </a:r>
          </a:p>
          <a:p>
            <a:pPr marL="0" indent="0">
              <a:buClr>
                <a:srgbClr val="C00000"/>
              </a:buClr>
              <a:buNone/>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mj-lt"/>
              <a:buAutoNum type="arabicPeriod"/>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Members of the Clubs  may enjoy personal development through the Association </a:t>
            </a:r>
          </a:p>
          <a:p>
            <a:pPr marL="457200" indent="-457200">
              <a:buFont typeface="+mj-lt"/>
              <a:buAutoNum type="arabicPeriod"/>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They may be improved and educated in modern business and professional methods and ethics</a:t>
            </a:r>
          </a:p>
          <a:p>
            <a:pPr marL="457200" indent="-457200">
              <a:buFont typeface="+mj-lt"/>
              <a:buAutoNum type="arabicPeriod"/>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The involvement of all in the enrichment of their community may be stimulated</a:t>
            </a:r>
          </a:p>
          <a:p>
            <a:pPr marL="457200" indent="-457200">
              <a:buFont typeface="+mj-lt"/>
              <a:buAutoNum type="arabicPeriod"/>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A spirit of co-operation, tolerance, understanding and  equality among all nations and peoples be fostered and that unity of thought and purpose throughout Canada be established toward this goal; and,</a:t>
            </a:r>
          </a:p>
          <a:p>
            <a:pPr marL="457200" indent="-457200">
              <a:buFont typeface="+mj-lt"/>
              <a:buAutoNum type="arabicPeriod"/>
            </a:pPr>
            <a:r>
              <a:rPr lang="en-US" sz="1800" dirty="0">
                <a:solidFill>
                  <a:schemeClr val="tx1"/>
                </a:solidFill>
                <a:latin typeface="Tahoma" panose="020B0604030504040204" pitchFamily="34" charset="0"/>
                <a:ea typeface="Tahoma" panose="020B0604030504040204" pitchFamily="34" charset="0"/>
                <a:cs typeface="Tahoma" panose="020B0604030504040204" pitchFamily="34" charset="0"/>
              </a:rPr>
              <a:t>They shall serve their community’s greatest need.</a:t>
            </a:r>
            <a:endParaRPr lang="en-CA"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661614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CA" sz="4000" b="1" dirty="0">
                <a:solidFill>
                  <a:schemeClr val="tx1"/>
                </a:solidFill>
                <a:latin typeface="Tahoma" panose="020B0604030504040204" pitchFamily="34" charset="0"/>
                <a:ea typeface="Tahoma" panose="020B0604030504040204" pitchFamily="34" charset="0"/>
                <a:cs typeface="Tahoma" panose="020B0604030504040204" pitchFamily="34" charset="0"/>
              </a:rPr>
              <a:t>Structure of the Association</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1412776"/>
            <a:ext cx="5143765" cy="44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12189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theme1.xml><?xml version="1.0" encoding="utf-8"?>
<a:theme xmlns:a="http://schemas.openxmlformats.org/drawingml/2006/main" name="Kin Canada red_ribbon2012">
  <a:themeElements>
    <a:clrScheme name="Kin Canada red_ribbon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in Canada red_ribbon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bg2">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Kin Canada red_ribbon20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in Canada red_ribbon20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in Canada red_ribbon20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in Canada red_ribbon20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in Canada red_ribbon20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in Canada red_ribbon20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in Canada red_ribbon201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in Canada red_ribbon20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in Canada red_ribbon20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in Canada red_ribbon20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in Canada red_ribbon20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in Canada red_ribbon20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in U">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2928</TotalTime>
  <Words>3893</Words>
  <Application>Microsoft Office PowerPoint</Application>
  <PresentationFormat>On-screen Show (4:3)</PresentationFormat>
  <Paragraphs>539</Paragraphs>
  <Slides>38</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1" baseType="lpstr">
      <vt:lpstr>Kin Canada red_ribbon2012</vt:lpstr>
      <vt:lpstr>Kin U</vt:lpstr>
      <vt:lpstr>Drawing</vt:lpstr>
      <vt:lpstr>National Education and Training Committee</vt:lpstr>
      <vt:lpstr>PowerPoint Presentation</vt:lpstr>
      <vt:lpstr> What you can expect from Kin</vt:lpstr>
      <vt:lpstr>What Kin Expects from You</vt:lpstr>
      <vt:lpstr>  Founder Hal  </vt:lpstr>
      <vt:lpstr>Kin History</vt:lpstr>
      <vt:lpstr>Motto, Vision and Values </vt:lpstr>
      <vt:lpstr> Objects of the Association </vt:lpstr>
      <vt:lpstr>Structure of the Association</vt:lpstr>
      <vt:lpstr>The Big Picture</vt:lpstr>
      <vt:lpstr>Where do you fit in…</vt:lpstr>
      <vt:lpstr>Where do you fit in…</vt:lpstr>
      <vt:lpstr>Association Structure: Who Does What? </vt:lpstr>
      <vt:lpstr>Association Structure: Who Does What? </vt:lpstr>
      <vt:lpstr>Association Structure: Who Does What? </vt:lpstr>
      <vt:lpstr>Association Structure: Who Does What? </vt:lpstr>
      <vt:lpstr>Association Structure - District</vt:lpstr>
      <vt:lpstr>Association Structure – Zone</vt:lpstr>
      <vt:lpstr>Association Structure – Club</vt:lpstr>
      <vt:lpstr>Service </vt:lpstr>
      <vt:lpstr>Service </vt:lpstr>
      <vt:lpstr>Service </vt:lpstr>
      <vt:lpstr>Kin Canada Foundation </vt:lpstr>
      <vt:lpstr>Fellowship</vt:lpstr>
      <vt:lpstr>Personal Development</vt:lpstr>
      <vt:lpstr>Dues and Assessments</vt:lpstr>
      <vt:lpstr>Club Meetings</vt:lpstr>
      <vt:lpstr>Conferences and Conventions </vt:lpstr>
      <vt:lpstr>Conferences and Conventions </vt:lpstr>
      <vt:lpstr>Kin Rules of Order </vt:lpstr>
      <vt:lpstr>Club Elections</vt:lpstr>
      <vt:lpstr>Club Finances</vt:lpstr>
      <vt:lpstr>Awards</vt:lpstr>
      <vt:lpstr>Classes of Club Membership</vt:lpstr>
      <vt:lpstr>Meeting Formalities</vt:lpstr>
      <vt:lpstr>National Resources</vt:lpstr>
      <vt:lpstr>Other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KINED</dc:creator>
  <cp:lastModifiedBy>Marty</cp:lastModifiedBy>
  <cp:revision>145</cp:revision>
  <cp:lastPrinted>2013-08-01T01:25:36Z</cp:lastPrinted>
  <dcterms:created xsi:type="dcterms:W3CDTF">2013-07-31T02:08:47Z</dcterms:created>
  <dcterms:modified xsi:type="dcterms:W3CDTF">2017-10-28T12:02:49Z</dcterms:modified>
</cp:coreProperties>
</file>