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2" r:id="rId2"/>
    <p:sldId id="313" r:id="rId3"/>
    <p:sldId id="314" r:id="rId4"/>
    <p:sldId id="315" r:id="rId5"/>
    <p:sldId id="316" r:id="rId6"/>
    <p:sldId id="317" r:id="rId7"/>
    <p:sldId id="318" r:id="rId8"/>
    <p:sldId id="319" r:id="rId9"/>
    <p:sldId id="322" r:id="rId10"/>
    <p:sldId id="323" r:id="rId11"/>
    <p:sldId id="328" r:id="rId12"/>
    <p:sldId id="324" r:id="rId13"/>
    <p:sldId id="325" r:id="rId14"/>
    <p:sldId id="326" r:id="rId15"/>
    <p:sldId id="321" r:id="rId16"/>
    <p:sldId id="329" r:id="rId17"/>
    <p:sldId id="330" r:id="rId18"/>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551BCE35-BAD8-448D-8499-868972258D49}">
          <p14:sldIdLst>
            <p14:sldId id="312"/>
            <p14:sldId id="313"/>
            <p14:sldId id="314"/>
            <p14:sldId id="315"/>
            <p14:sldId id="316"/>
            <p14:sldId id="317"/>
            <p14:sldId id="318"/>
            <p14:sldId id="319"/>
            <p14:sldId id="322"/>
            <p14:sldId id="323"/>
            <p14:sldId id="328"/>
            <p14:sldId id="324"/>
            <p14:sldId id="325"/>
            <p14:sldId id="326"/>
          </p14:sldIdLst>
        </p14:section>
        <p14:section name="Untitled Section" id="{63BCB822-0F0F-46A4-AF31-D3611BCF11DD}">
          <p14:sldIdLst>
            <p14:sldId id="321"/>
            <p14:sldId id="329"/>
            <p14:sldId id="3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454"/>
    <a:srgbClr val="ED1C24"/>
    <a:srgbClr val="0033CC"/>
    <a:srgbClr val="000000"/>
    <a:srgbClr val="521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74" autoAdjust="0"/>
    <p:restoredTop sz="38420" autoAdjust="0"/>
  </p:normalViewPr>
  <p:slideViewPr>
    <p:cSldViewPr>
      <p:cViewPr varScale="1">
        <p:scale>
          <a:sx n="45" d="100"/>
          <a:sy n="45" d="100"/>
        </p:scale>
        <p:origin x="240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52"/>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CB105-3491-4E18-9D0D-FCE417A185D7}" type="datetimeFigureOut">
              <a:rPr lang="en-US" smtClean="0"/>
              <a:t>10/31/2017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2EF75-8191-42EA-9BD0-E223EC9C0C06}" type="slidenum">
              <a:rPr lang="en-US" smtClean="0"/>
              <a:t>‹#›</a:t>
            </a:fld>
            <a:endParaRPr lang="en-US" dirty="0"/>
          </a:p>
        </p:txBody>
      </p:sp>
    </p:spTree>
    <p:extLst>
      <p:ext uri="{BB962C8B-B14F-4D97-AF65-F5344CB8AC3E}">
        <p14:creationId xmlns:p14="http://schemas.microsoft.com/office/powerpoint/2010/main" val="184983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Road</a:t>
            </a:r>
            <a:r>
              <a:rPr lang="en-US" sz="1200" kern="1200" baseline="0" dirty="0" smtClean="0">
                <a:solidFill>
                  <a:schemeClr val="tx1"/>
                </a:solidFill>
                <a:effectLst/>
                <a:latin typeface="+mn-lt"/>
                <a:ea typeface="+mn-ea"/>
                <a:cs typeface="+mn-cs"/>
              </a:rPr>
              <a:t> Map </a:t>
            </a:r>
            <a:r>
              <a:rPr lang="en-US" sz="1200" kern="1200" dirty="0" smtClean="0">
                <a:solidFill>
                  <a:schemeClr val="tx1"/>
                </a:solidFill>
                <a:effectLst/>
                <a:latin typeface="+mn-lt"/>
                <a:ea typeface="+mn-ea"/>
                <a:cs typeface="+mn-cs"/>
              </a:rPr>
              <a:t>focuses on five key areas of Kin Canada’s operations.  Each area, in a more complete form, provides a year-by-year list of specific tasks that will be completed to bring us to the destination.  In its entirety it is over 20 pages and it continues to grow as we introduce more detail.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2</a:t>
            </a:fld>
            <a:endParaRPr lang="en-US" dirty="0"/>
          </a:p>
        </p:txBody>
      </p:sp>
    </p:spTree>
    <p:extLst>
      <p:ext uri="{BB962C8B-B14F-4D97-AF65-F5344CB8AC3E}">
        <p14:creationId xmlns:p14="http://schemas.microsoft.com/office/powerpoint/2010/main" val="1246252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11</a:t>
            </a:fld>
            <a:endParaRPr lang="en-US" dirty="0"/>
          </a:p>
        </p:txBody>
      </p:sp>
    </p:spTree>
    <p:extLst>
      <p:ext uri="{BB962C8B-B14F-4D97-AF65-F5344CB8AC3E}">
        <p14:creationId xmlns:p14="http://schemas.microsoft.com/office/powerpoint/2010/main" val="1191502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Last we launch a number of bits and pieces related to building strong clubs and the Club Support Committee had a very productive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The Mentoring program for new members has been fully implemented and we have begun to recruit mentors.  While that gets rolling, we are in development of the training components to help make great mentors greater.  We anticipate that in place, through Kin U by mid-Fall.  Currently we have 22 mentors.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Showing our newest members that best and coolest elements of Kin should not be left to happenstance.  The Club Support Committee developed a passport that is a resource for all new members and something they work on with their mentor and or own their own.  The passport has and authentic look and feel.  It is no doubt a life-long keepsake.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The Club Health Assessment underwent some beta testing and has now been officially launched.  This tool enables clubs to self diagnose areas that require attention.  The Committee even went as far as providing an on-line survey template that can be used by Clubs to collect the data – more enhancements are on their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I am very pleased to see the network that evolved through the initiative of D4’s Rick Kuzyk.  We knew a good thing when we saw it and quickly ensured he had the support form HQ.  We also looked at the role of our DMDs and recognized there was a huge gap in understanding throughout the association.  We started to fix that through the development of the DMD Wiki/Handbook.  As well, District membership 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The Committee also templated member Exit Surveys that can be used at both the Club and District level.  Exit Survey’s provide a wealth of information that when used correctly, can “reset” a Clubs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Lindsay King has also been following up with Clubs that folded this past year to conduct an exit survey with them as well.  The focus is on determining what went wrong and what could have been done to prevent the folding of the charter.  Most Clubs have willingly participated in this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We should be pretty pleased with the work to date of this Committee and there is more on the horizon, but for the time being the focus is on ensuring these resources and initiatives are properly maintained, enhanced and promotes.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12</a:t>
            </a:fld>
            <a:endParaRPr lang="en-US" dirty="0"/>
          </a:p>
        </p:txBody>
      </p:sp>
    </p:spTree>
    <p:extLst>
      <p:ext uri="{BB962C8B-B14F-4D97-AF65-F5344CB8AC3E}">
        <p14:creationId xmlns:p14="http://schemas.microsoft.com/office/powerpoint/2010/main" val="67223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Intranet</a:t>
            </a:r>
          </a:p>
          <a:p>
            <a:r>
              <a:rPr lang="en-CA" dirty="0" smtClean="0"/>
              <a:t>Website</a:t>
            </a:r>
          </a:p>
          <a:p>
            <a:r>
              <a:rPr lang="en-CA" dirty="0" smtClean="0"/>
              <a:t>Blogging</a:t>
            </a:r>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13</a:t>
            </a:fld>
            <a:endParaRPr lang="en-US" dirty="0"/>
          </a:p>
        </p:txBody>
      </p:sp>
    </p:spTree>
    <p:extLst>
      <p:ext uri="{BB962C8B-B14F-4D97-AF65-F5344CB8AC3E}">
        <p14:creationId xmlns:p14="http://schemas.microsoft.com/office/powerpoint/2010/main" val="542690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14</a:t>
            </a:fld>
            <a:endParaRPr lang="en-US" dirty="0"/>
          </a:p>
        </p:txBody>
      </p:sp>
    </p:spTree>
    <p:extLst>
      <p:ext uri="{BB962C8B-B14F-4D97-AF65-F5344CB8AC3E}">
        <p14:creationId xmlns:p14="http://schemas.microsoft.com/office/powerpoint/2010/main" val="4279766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Having now observed two terms of Governors there are some things I think we should be doing better to support them in their role.  There is a very narrow window of opportunity for Governors to be effective and the biggest challenge they have is maintaining focus on being a leader.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Over the past two years, the NETC has been assessing and revising how we prepare Governors for their role.  When you consider the actual length of time a Governor has to impact their respective Districts, they must be prepared to hit the road running.  The NETC will spend up to 14 months working with newly elected VGs. Governor Training will now take place over two-weekends and more frequent follow-up by the Governor Training Team will occur.  The District Leadership Seminar is also evolving to be an extension of Governor training and not just a stand alone event.  Both will include online training in advance as a perquisite thus making better use of our time during face-to-face training experiences.  The District Leadership Seminar is also evolving to be an extension of Governor training and not just a stand alone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For those who have served in the role of Governor, you know, being on track from day one is critical to a successful year and the NETC is there to get the next generation of Governors to the starting blocks ready!</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E4E2EF75-8191-42EA-9BD0-E223EC9C0C06}" type="slidenum">
              <a:rPr lang="en-US" smtClean="0"/>
              <a:t>15</a:t>
            </a:fld>
            <a:endParaRPr lang="en-US" dirty="0"/>
          </a:p>
        </p:txBody>
      </p:sp>
    </p:spTree>
    <p:extLst>
      <p:ext uri="{BB962C8B-B14F-4D97-AF65-F5344CB8AC3E}">
        <p14:creationId xmlns:p14="http://schemas.microsoft.com/office/powerpoint/2010/main" val="235536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Once July 1st rolls out, the Governor is in play and while they can learn along the way, what they now require is executive coaching.  The long term vision on this is Governors can have mentors too…but not to mentor them on running a District, but on leading people.  Each Governor needs to be linked to an Executive Coach who can be that ear on the other end of the phone and provide sage advice when needed.</a:t>
            </a:r>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16</a:t>
            </a:fld>
            <a:endParaRPr lang="en-US" dirty="0"/>
          </a:p>
        </p:txBody>
      </p:sp>
    </p:spTree>
    <p:extLst>
      <p:ext uri="{BB962C8B-B14F-4D97-AF65-F5344CB8AC3E}">
        <p14:creationId xmlns:p14="http://schemas.microsoft.com/office/powerpoint/2010/main" val="2206241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created the District Membership Director role and it sort of morph into its own thing as defined by each District.  More succinctly, these roles should be more focused on ensuring those Clubs who need support will get it.  That is why we are initialised a name change to District Club Support Coordinator.  The name itself more clearly defines what they do.  We have a full-time staff person who will be a direct resource to them and the Club Support Committee is there as a research and development department.  We will continue to ensure they are networked across this Country so they can share their experiences and encourage one another.</a:t>
            </a:r>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17</a:t>
            </a:fld>
            <a:endParaRPr lang="en-US" dirty="0"/>
          </a:p>
        </p:txBody>
      </p:sp>
    </p:spTree>
    <p:extLst>
      <p:ext uri="{BB962C8B-B14F-4D97-AF65-F5344CB8AC3E}">
        <p14:creationId xmlns:p14="http://schemas.microsoft.com/office/powerpoint/2010/main" val="142988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3</a:t>
            </a:r>
            <a:r>
              <a:rPr lang="en-CA" baseline="30000" dirty="0" smtClean="0"/>
              <a:t>rd</a:t>
            </a:r>
            <a:r>
              <a:rPr lang="en-CA" dirty="0" smtClean="0"/>
              <a:t> Party</a:t>
            </a:r>
            <a:r>
              <a:rPr lang="en-CA" baseline="0" dirty="0" smtClean="0"/>
              <a:t> Recognition</a:t>
            </a:r>
          </a:p>
          <a:p>
            <a:endParaRPr lang="en-CA" baseline="0" dirty="0" smtClean="0"/>
          </a:p>
          <a:p>
            <a:r>
              <a:rPr lang="en-CA" baseline="0" dirty="0" smtClean="0"/>
              <a:t>MARCOM Connection</a:t>
            </a:r>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3</a:t>
            </a:fld>
            <a:endParaRPr lang="en-US" dirty="0"/>
          </a:p>
        </p:txBody>
      </p:sp>
    </p:spTree>
    <p:extLst>
      <p:ext uri="{BB962C8B-B14F-4D97-AF65-F5344CB8AC3E}">
        <p14:creationId xmlns:p14="http://schemas.microsoft.com/office/powerpoint/2010/main" val="96285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4</a:t>
            </a:fld>
            <a:endParaRPr lang="en-US" dirty="0"/>
          </a:p>
        </p:txBody>
      </p:sp>
    </p:spTree>
    <p:extLst>
      <p:ext uri="{BB962C8B-B14F-4D97-AF65-F5344CB8AC3E}">
        <p14:creationId xmlns:p14="http://schemas.microsoft.com/office/powerpoint/2010/main" val="119160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This year we will be launching a Club Milestone Recognition Program where by Kin Canada will automatically acknowledge significant Club Milestones with a certificate and letter.</a:t>
            </a:r>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5</a:t>
            </a:fld>
            <a:endParaRPr lang="en-US" dirty="0"/>
          </a:p>
        </p:txBody>
      </p:sp>
    </p:spTree>
    <p:extLst>
      <p:ext uri="{BB962C8B-B14F-4D97-AF65-F5344CB8AC3E}">
        <p14:creationId xmlns:p14="http://schemas.microsoft.com/office/powerpoint/2010/main" val="202197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If we make a big deal about this stuff then it will become a big deal. </a:t>
            </a:r>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6</a:t>
            </a:fld>
            <a:endParaRPr lang="en-US" dirty="0"/>
          </a:p>
        </p:txBody>
      </p:sp>
    </p:spTree>
    <p:extLst>
      <p:ext uri="{BB962C8B-B14F-4D97-AF65-F5344CB8AC3E}">
        <p14:creationId xmlns:p14="http://schemas.microsoft.com/office/powerpoint/2010/main" val="199683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Last year we introduced Kin-U which is both the umbrella for everything Education &amp; Training and our Learning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This graphic represents the Kin-U umbrella from which the NETC derives its mandate.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We introduced a lot last year and like you, we are very anxious to see more productivity in this regard.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7</a:t>
            </a:fld>
            <a:endParaRPr lang="en-US" dirty="0"/>
          </a:p>
        </p:txBody>
      </p:sp>
    </p:spTree>
    <p:extLst>
      <p:ext uri="{BB962C8B-B14F-4D97-AF65-F5344CB8AC3E}">
        <p14:creationId xmlns:p14="http://schemas.microsoft.com/office/powerpoint/2010/main" val="151384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The excitement for the direction of Education and Training is heading has been felt loud and clear since we first announced our ambitious plans last year.  While the waypoints have been slow to come this year, there is some very important progress being made in the laying of a firm foundation for which Kin-U will be built.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There is little room for mistakes and we must ensure our output is quality driven.  </a:t>
            </a: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Last year we announced the partnership between Toastmasters International and Kin Canada to bring to life Speechcraft.  We honour the efforts of Harry Kingston who unfortunately passed away just a number of weeks ago.  The inaugural course led by PNP Melodie Lemoeligou was completed this past spring and the we are ready to “go” with both facilitator and participant resources completed.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As stated last year, we desire to see more standardized training materials used across the Association.  Conflict Resolution is a great example where we have now established our preferred model and presentation of a Conflict Resolution model.  This model has been approved by the authors for use in Kin Canada.  We express out thanks to the Alberta Government for that permission.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Speechcraft and “Let’s talk” are two great examples where we will seek out those resources that our members will find useful on a personal and professional level. </a:t>
            </a:r>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8</a:t>
            </a:fld>
            <a:endParaRPr lang="en-US" dirty="0"/>
          </a:p>
        </p:txBody>
      </p:sp>
    </p:spTree>
    <p:extLst>
      <p:ext uri="{BB962C8B-B14F-4D97-AF65-F5344CB8AC3E}">
        <p14:creationId xmlns:p14="http://schemas.microsoft.com/office/powerpoint/2010/main" val="373550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Our loftiest ambition is also our most challenging and that is the building of the Kin-U brand.  We are challenged by limited human resources…BUT…building our capacity is a priority.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A good amount of work went into defining the Kin-U Training Structure, a standardised Program Outline and Course Summary.  Also created were presentation standards.  While these may seem trivial, the are critical to building the capacity we need to be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The learning management system has had numerous “test flights” with very encouraging results and a full launch is eminent.  But it will take a very focused effort to get it in full flight.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As an example, we are just a few proof-reads away from uploading a five course Risk Management Training Program.  This program contains 5 modules that will help all members, including District Risk Managers, understand and use sound risk management practices.  Members can watch the presentations and then take some quizzes to help them verify they understand.  We should be getting to a point that these courses become mandatory for all those who manage risk management at any level of Kin Canada.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Kin-U is boundless and as you see from the road map, a critical element to Kin Canada’s future branding.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9</a:t>
            </a:fld>
            <a:endParaRPr lang="en-US" dirty="0"/>
          </a:p>
        </p:txBody>
      </p:sp>
    </p:spTree>
    <p:extLst>
      <p:ext uri="{BB962C8B-B14F-4D97-AF65-F5344CB8AC3E}">
        <p14:creationId xmlns:p14="http://schemas.microsoft.com/office/powerpoint/2010/main" val="2777386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start, this year we had 77% of our Clubs report in with their numbers.  A nice increase over last year.  Thank you to all the hard work by both Clubs and our Service Directors to make that happen.</a:t>
            </a:r>
          </a:p>
          <a:p>
            <a:endParaRPr lang="en-CA" dirty="0" smtClean="0"/>
          </a:p>
          <a:p>
            <a:r>
              <a:rPr lang="en-CA" dirty="0" smtClean="0"/>
              <a:t>Headquarters moved forward with an introduction of a “projects database” that captured 50 established projects.  The full version is being launch in the coming days, enabling the Association to catalogue the countless projects that exist and the format enables Clubs to access this data.</a:t>
            </a:r>
          </a:p>
          <a:p>
            <a:endParaRPr lang="en-CA" dirty="0" smtClean="0"/>
          </a:p>
          <a:p>
            <a:r>
              <a:rPr lang="en-CA" dirty="0" smtClean="0"/>
              <a:t>We are embarking on a path whereby our expertise as a service associations will reflect current models for community development.  We don’t expect our Clubs to become experts, but we should ensure we have that expertise on hand to leverage our collective assets to live our Mission. This will be reflected in our next hiring of National Projects Coordinator.</a:t>
            </a:r>
          </a:p>
          <a:p>
            <a:endParaRPr lang="en-CA" dirty="0" smtClean="0"/>
          </a:p>
          <a:p>
            <a:r>
              <a:rPr lang="en-CA" dirty="0" smtClean="0"/>
              <a:t>Our pursuit of relevance will take us on explorations into new areas where the need may not be being met.  MyClassNeeds is just one example where we can leverage two organization’s assets to meet a need in ways that we neither can do alone.</a:t>
            </a:r>
          </a:p>
          <a:p>
            <a:endParaRPr lang="en-CA" dirty="0" smtClean="0"/>
          </a:p>
          <a:p>
            <a:r>
              <a:rPr lang="en-CA" dirty="0" smtClean="0"/>
              <a:t>Our service work is incredible.  But we are not telling the whole story and this threatens our ability to sustain relevance.  Relevance is a commodity and we must treat it accordingly.  Inclusion and diversity are two examples that can serve the Association well AND dramatically harm us if not taken more seriously.</a:t>
            </a:r>
          </a:p>
          <a:p>
            <a:endParaRPr lang="en-CA" dirty="0" smtClean="0"/>
          </a:p>
          <a:p>
            <a:r>
              <a:rPr lang="en-CA" dirty="0" smtClean="0"/>
              <a:t>Many times within the overall Road Map, the various departments intersects with Marketing and Communications.  Never so much is this truer than with our Service Road Map.  Telling our story well and often will significantly impact almost all aspects of Kin Canada.  There is no fake news here.  We have great stories that need to be leveraged so our relevance and ability to serve the Community’s greatest needs can be more fully realised and enjoyed by our members.  </a:t>
            </a:r>
          </a:p>
          <a:p>
            <a:endParaRPr lang="en-CA" dirty="0" smtClean="0"/>
          </a:p>
          <a:p>
            <a:r>
              <a:rPr lang="en-CA" dirty="0" smtClean="0"/>
              <a:t> </a:t>
            </a:r>
            <a:endParaRPr lang="en-CA" dirty="0"/>
          </a:p>
        </p:txBody>
      </p:sp>
      <p:sp>
        <p:nvSpPr>
          <p:cNvPr id="4" name="Slide Number Placeholder 3"/>
          <p:cNvSpPr>
            <a:spLocks noGrp="1"/>
          </p:cNvSpPr>
          <p:nvPr>
            <p:ph type="sldNum" sz="quarter" idx="10"/>
          </p:nvPr>
        </p:nvSpPr>
        <p:spPr/>
        <p:txBody>
          <a:bodyPr/>
          <a:lstStyle/>
          <a:p>
            <a:fld id="{E4E2EF75-8191-42EA-9BD0-E223EC9C0C06}" type="slidenum">
              <a:rPr lang="en-US" smtClean="0"/>
              <a:t>10</a:t>
            </a:fld>
            <a:endParaRPr lang="en-US" dirty="0"/>
          </a:p>
        </p:txBody>
      </p:sp>
    </p:spTree>
    <p:extLst>
      <p:ext uri="{BB962C8B-B14F-4D97-AF65-F5344CB8AC3E}">
        <p14:creationId xmlns:p14="http://schemas.microsoft.com/office/powerpoint/2010/main" val="52451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fld id="{B46ECE24-68A6-40C8-8326-36EEB3D1FE31}" type="slidenum">
              <a:rPr lang="en-CA" altLang="en-US"/>
              <a:pPr/>
              <a:t>‹#›</a:t>
            </a:fld>
            <a:endParaRPr lang="en-CA" altLang="en-US" dirty="0"/>
          </a:p>
        </p:txBody>
      </p:sp>
    </p:spTree>
    <p:extLst>
      <p:ext uri="{BB962C8B-B14F-4D97-AF65-F5344CB8AC3E}">
        <p14:creationId xmlns:p14="http://schemas.microsoft.com/office/powerpoint/2010/main" val="358761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0703291E-4E21-4545-B8BA-195EBF3D408F}" type="slidenum">
              <a:rPr lang="en-CA" altLang="en-US"/>
              <a:pPr/>
              <a:t>‹#›</a:t>
            </a:fld>
            <a:endParaRPr lang="en-CA" altLang="en-US" dirty="0"/>
          </a:p>
        </p:txBody>
      </p:sp>
    </p:spTree>
    <p:extLst>
      <p:ext uri="{BB962C8B-B14F-4D97-AF65-F5344CB8AC3E}">
        <p14:creationId xmlns:p14="http://schemas.microsoft.com/office/powerpoint/2010/main" val="349380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917575"/>
            <a:ext cx="2057400" cy="5237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68313" y="917575"/>
            <a:ext cx="6019800" cy="5237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B611DE3B-4FE6-44DE-9DED-D5CB2AE6EAE5}" type="slidenum">
              <a:rPr lang="en-CA" altLang="en-US"/>
              <a:pPr/>
              <a:t>‹#›</a:t>
            </a:fld>
            <a:endParaRPr lang="en-CA" altLang="en-US" dirty="0"/>
          </a:p>
        </p:txBody>
      </p:sp>
    </p:spTree>
    <p:extLst>
      <p:ext uri="{BB962C8B-B14F-4D97-AF65-F5344CB8AC3E}">
        <p14:creationId xmlns:p14="http://schemas.microsoft.com/office/powerpoint/2010/main" val="39487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917575"/>
            <a:ext cx="8229600" cy="1143000"/>
          </a:xfrm>
        </p:spPr>
        <p:txBody>
          <a:bodyPr/>
          <a:lstStyle>
            <a:lvl1pPr>
              <a:defRPr sz="4000" b="1">
                <a:solidFill>
                  <a:srgbClr val="3A1454"/>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3" name="Table Placeholder 2"/>
          <p:cNvSpPr>
            <a:spLocks noGrp="1"/>
          </p:cNvSpPr>
          <p:nvPr>
            <p:ph type="tbl" idx="1"/>
          </p:nvPr>
        </p:nvSpPr>
        <p:spPr>
          <a:xfrm>
            <a:off x="468313" y="2060575"/>
            <a:ext cx="8229600" cy="4094163"/>
          </a:xfrm>
        </p:spPr>
        <p:txBody>
          <a:bodyPr/>
          <a:lstStyle/>
          <a:p>
            <a:pPr lvl="0"/>
            <a:endParaRPr lang="en-CA" noProof="0" dirty="0" smtClean="0"/>
          </a:p>
        </p:txBody>
      </p:sp>
      <p:sp>
        <p:nvSpPr>
          <p:cNvPr id="4" name="Rectangle 6"/>
          <p:cNvSpPr>
            <a:spLocks noGrp="1" noChangeArrowheads="1"/>
          </p:cNvSpPr>
          <p:nvPr>
            <p:ph type="sldNum" sz="quarter" idx="10"/>
          </p:nvPr>
        </p:nvSpPr>
        <p:spPr>
          <a:ln/>
        </p:spPr>
        <p:txBody>
          <a:bodyPr/>
          <a:lstStyle>
            <a:lvl1pPr>
              <a:defRPr/>
            </a:lvl1pPr>
          </a:lstStyle>
          <a:p>
            <a:fld id="{44F08141-AF15-4A19-9170-4608746938E9}" type="slidenum">
              <a:rPr lang="en-CA" altLang="en-US"/>
              <a:pPr/>
              <a:t>‹#›</a:t>
            </a:fld>
            <a:endParaRPr lang="en-CA" altLang="en-US" dirty="0"/>
          </a:p>
        </p:txBody>
      </p:sp>
    </p:spTree>
    <p:extLst>
      <p:ext uri="{BB962C8B-B14F-4D97-AF65-F5344CB8AC3E}">
        <p14:creationId xmlns:p14="http://schemas.microsoft.com/office/powerpoint/2010/main" val="119686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000" b="1">
                <a:solidFill>
                  <a:srgbClr val="3A1454"/>
                </a:solidFill>
                <a:effectLst>
                  <a:outerShdw blurRad="38100" dist="38100" dir="2700000" algn="tl">
                    <a:srgbClr val="000000">
                      <a:alpha val="43137"/>
                    </a:srgbClr>
                  </a:outerShdw>
                </a:effectLst>
                <a:latin typeface="+mj-lt"/>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CA" dirty="0"/>
          </a:p>
        </p:txBody>
      </p:sp>
      <p:sp>
        <p:nvSpPr>
          <p:cNvPr id="4" name="Rectangle 6"/>
          <p:cNvSpPr>
            <a:spLocks noGrp="1" noChangeArrowheads="1"/>
          </p:cNvSpPr>
          <p:nvPr>
            <p:ph type="sldNum" sz="quarter" idx="10"/>
          </p:nvPr>
        </p:nvSpPr>
        <p:spPr>
          <a:ln/>
        </p:spPr>
        <p:txBody>
          <a:bodyPr/>
          <a:lstStyle>
            <a:lvl1pPr>
              <a:defRPr/>
            </a:lvl1pPr>
          </a:lstStyle>
          <a:p>
            <a:fld id="{DCA3B311-6CF7-4C9A-B314-6FEBD87CA108}" type="slidenum">
              <a:rPr lang="en-CA" altLang="en-US"/>
              <a:pPr/>
              <a:t>‹#›</a:t>
            </a:fld>
            <a:endParaRPr lang="en-CA" altLang="en-US" dirty="0"/>
          </a:p>
        </p:txBody>
      </p:sp>
    </p:spTree>
    <p:extLst>
      <p:ext uri="{BB962C8B-B14F-4D97-AF65-F5344CB8AC3E}">
        <p14:creationId xmlns:p14="http://schemas.microsoft.com/office/powerpoint/2010/main" val="172536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FB288F1-CD62-425E-86A5-F4ECD7723EAB}" type="slidenum">
              <a:rPr lang="en-CA" altLang="en-US"/>
              <a:pPr/>
              <a:t>‹#›</a:t>
            </a:fld>
            <a:endParaRPr lang="en-CA" altLang="en-US" dirty="0"/>
          </a:p>
        </p:txBody>
      </p:sp>
    </p:spTree>
    <p:extLst>
      <p:ext uri="{BB962C8B-B14F-4D97-AF65-F5344CB8AC3E}">
        <p14:creationId xmlns:p14="http://schemas.microsoft.com/office/powerpoint/2010/main" val="248957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000" b="1">
                <a:solidFill>
                  <a:srgbClr val="3A1454"/>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68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9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fld id="{91997F49-3367-4EEC-8944-1BBAD3990740}" type="slidenum">
              <a:rPr lang="en-CA" altLang="en-US"/>
              <a:pPr/>
              <a:t>‹#›</a:t>
            </a:fld>
            <a:endParaRPr lang="en-CA" altLang="en-US" dirty="0"/>
          </a:p>
        </p:txBody>
      </p:sp>
    </p:spTree>
    <p:extLst>
      <p:ext uri="{BB962C8B-B14F-4D97-AF65-F5344CB8AC3E}">
        <p14:creationId xmlns:p14="http://schemas.microsoft.com/office/powerpoint/2010/main" val="15624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a:defRPr sz="4000" b="1">
                <a:solidFill>
                  <a:srgbClr val="3A1454"/>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fld id="{3019779B-6B48-4C5E-AAAF-57048821BC7B}" type="slidenum">
              <a:rPr lang="en-CA" altLang="en-US"/>
              <a:pPr/>
              <a:t>‹#›</a:t>
            </a:fld>
            <a:endParaRPr lang="en-CA" altLang="en-US" dirty="0"/>
          </a:p>
        </p:txBody>
      </p:sp>
    </p:spTree>
    <p:extLst>
      <p:ext uri="{BB962C8B-B14F-4D97-AF65-F5344CB8AC3E}">
        <p14:creationId xmlns:p14="http://schemas.microsoft.com/office/powerpoint/2010/main" val="91885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b="1">
                <a:solidFill>
                  <a:srgbClr val="3A1454"/>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3" name="Rectangle 6"/>
          <p:cNvSpPr>
            <a:spLocks noGrp="1" noChangeArrowheads="1"/>
          </p:cNvSpPr>
          <p:nvPr>
            <p:ph type="sldNum" sz="quarter" idx="10"/>
          </p:nvPr>
        </p:nvSpPr>
        <p:spPr>
          <a:ln/>
        </p:spPr>
        <p:txBody>
          <a:bodyPr/>
          <a:lstStyle>
            <a:lvl1pPr>
              <a:defRPr/>
            </a:lvl1pPr>
          </a:lstStyle>
          <a:p>
            <a:fld id="{F58B8331-8B6C-4987-89E9-ECDED8B0FD22}" type="slidenum">
              <a:rPr lang="en-CA" altLang="en-US"/>
              <a:pPr/>
              <a:t>‹#›</a:t>
            </a:fld>
            <a:endParaRPr lang="en-CA" altLang="en-US" dirty="0"/>
          </a:p>
        </p:txBody>
      </p:sp>
    </p:spTree>
    <p:extLst>
      <p:ext uri="{BB962C8B-B14F-4D97-AF65-F5344CB8AC3E}">
        <p14:creationId xmlns:p14="http://schemas.microsoft.com/office/powerpoint/2010/main" val="34526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0BFDC61-CB83-495D-B8B5-BB6E0D5DE326}" type="slidenum">
              <a:rPr lang="en-CA" altLang="en-US"/>
              <a:pPr/>
              <a:t>‹#›</a:t>
            </a:fld>
            <a:endParaRPr lang="en-CA" altLang="en-US" dirty="0"/>
          </a:p>
        </p:txBody>
      </p:sp>
    </p:spTree>
    <p:extLst>
      <p:ext uri="{BB962C8B-B14F-4D97-AF65-F5344CB8AC3E}">
        <p14:creationId xmlns:p14="http://schemas.microsoft.com/office/powerpoint/2010/main" val="288882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A0BC780-E05F-4285-A7ED-6CFACC618C04}" type="slidenum">
              <a:rPr lang="en-CA" altLang="en-US"/>
              <a:pPr/>
              <a:t>‹#›</a:t>
            </a:fld>
            <a:endParaRPr lang="en-CA" altLang="en-US" dirty="0"/>
          </a:p>
        </p:txBody>
      </p:sp>
    </p:spTree>
    <p:extLst>
      <p:ext uri="{BB962C8B-B14F-4D97-AF65-F5344CB8AC3E}">
        <p14:creationId xmlns:p14="http://schemas.microsoft.com/office/powerpoint/2010/main" val="165516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7D2DCA-0245-4100-806C-2F0C8019C72B}" type="slidenum">
              <a:rPr lang="en-CA" altLang="en-US"/>
              <a:pPr/>
              <a:t>‹#›</a:t>
            </a:fld>
            <a:endParaRPr lang="en-CA" altLang="en-US" dirty="0"/>
          </a:p>
        </p:txBody>
      </p:sp>
    </p:spTree>
    <p:extLst>
      <p:ext uri="{BB962C8B-B14F-4D97-AF65-F5344CB8AC3E}">
        <p14:creationId xmlns:p14="http://schemas.microsoft.com/office/powerpoint/2010/main" val="423184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175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68313" y="2060575"/>
            <a:ext cx="82296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1E57B6-7368-4281-98AD-B4B667731CB3}" type="slidenum">
              <a:rPr lang="en-CA" altLang="en-US"/>
              <a:pPr/>
              <a:t>‹#›</a:t>
            </a:fld>
            <a:endParaRPr lang="en-CA" altLang="en-US" dirty="0"/>
          </a:p>
        </p:txBody>
      </p:sp>
      <p:pic>
        <p:nvPicPr>
          <p:cNvPr id="1029" name="Picture 10" descr="KinCanadaLogo2013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188913"/>
            <a:ext cx="29527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Curv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288" y="6237288"/>
            <a:ext cx="9936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rgbClr val="521C78"/>
          </a:solidFill>
          <a:latin typeface="+mj-lt"/>
          <a:ea typeface="+mj-ea"/>
          <a:cs typeface="+mj-cs"/>
        </a:defRPr>
      </a:lvl1pPr>
      <a:lvl2pPr algn="ctr" rtl="0" eaLnBrk="0" fontAlgn="base" hangingPunct="0">
        <a:spcBef>
          <a:spcPct val="0"/>
        </a:spcBef>
        <a:spcAft>
          <a:spcPct val="0"/>
        </a:spcAft>
        <a:defRPr sz="4400">
          <a:solidFill>
            <a:srgbClr val="521C78"/>
          </a:solidFill>
          <a:latin typeface="Myriad Pro" pitchFamily="34" charset="0"/>
          <a:cs typeface="Arial" charset="0"/>
        </a:defRPr>
      </a:lvl2pPr>
      <a:lvl3pPr algn="ctr" rtl="0" eaLnBrk="0" fontAlgn="base" hangingPunct="0">
        <a:spcBef>
          <a:spcPct val="0"/>
        </a:spcBef>
        <a:spcAft>
          <a:spcPct val="0"/>
        </a:spcAft>
        <a:defRPr sz="4400">
          <a:solidFill>
            <a:srgbClr val="521C78"/>
          </a:solidFill>
          <a:latin typeface="Myriad Pro" pitchFamily="34" charset="0"/>
          <a:cs typeface="Arial" charset="0"/>
        </a:defRPr>
      </a:lvl3pPr>
      <a:lvl4pPr algn="ctr" rtl="0" eaLnBrk="0" fontAlgn="base" hangingPunct="0">
        <a:spcBef>
          <a:spcPct val="0"/>
        </a:spcBef>
        <a:spcAft>
          <a:spcPct val="0"/>
        </a:spcAft>
        <a:defRPr sz="4400">
          <a:solidFill>
            <a:srgbClr val="521C78"/>
          </a:solidFill>
          <a:latin typeface="Myriad Pro" pitchFamily="34" charset="0"/>
          <a:cs typeface="Arial" charset="0"/>
        </a:defRPr>
      </a:lvl4pPr>
      <a:lvl5pPr algn="ctr" rtl="0" eaLnBrk="0" fontAlgn="base" hangingPunct="0">
        <a:spcBef>
          <a:spcPct val="0"/>
        </a:spcBef>
        <a:spcAft>
          <a:spcPct val="0"/>
        </a:spcAft>
        <a:defRPr sz="4400">
          <a:solidFill>
            <a:srgbClr val="521C78"/>
          </a:solidFill>
          <a:latin typeface="Myriad Pro" pitchFamily="34" charset="0"/>
          <a:cs typeface="Arial" charset="0"/>
        </a:defRPr>
      </a:lvl5pPr>
      <a:lvl6pPr marL="457200" algn="ctr" rtl="0" fontAlgn="base">
        <a:spcBef>
          <a:spcPct val="0"/>
        </a:spcBef>
        <a:spcAft>
          <a:spcPct val="0"/>
        </a:spcAft>
        <a:defRPr sz="4400">
          <a:solidFill>
            <a:srgbClr val="521C78"/>
          </a:solidFill>
          <a:latin typeface="Myriad Pro" pitchFamily="34" charset="0"/>
          <a:cs typeface="Arial" charset="0"/>
        </a:defRPr>
      </a:lvl6pPr>
      <a:lvl7pPr marL="914400" algn="ctr" rtl="0" fontAlgn="base">
        <a:spcBef>
          <a:spcPct val="0"/>
        </a:spcBef>
        <a:spcAft>
          <a:spcPct val="0"/>
        </a:spcAft>
        <a:defRPr sz="4400">
          <a:solidFill>
            <a:srgbClr val="521C78"/>
          </a:solidFill>
          <a:latin typeface="Myriad Pro" pitchFamily="34" charset="0"/>
          <a:cs typeface="Arial" charset="0"/>
        </a:defRPr>
      </a:lvl7pPr>
      <a:lvl8pPr marL="1371600" algn="ctr" rtl="0" fontAlgn="base">
        <a:spcBef>
          <a:spcPct val="0"/>
        </a:spcBef>
        <a:spcAft>
          <a:spcPct val="0"/>
        </a:spcAft>
        <a:defRPr sz="4400">
          <a:solidFill>
            <a:srgbClr val="521C78"/>
          </a:solidFill>
          <a:latin typeface="Myriad Pro" pitchFamily="34" charset="0"/>
          <a:cs typeface="Arial" charset="0"/>
        </a:defRPr>
      </a:lvl8pPr>
      <a:lvl9pPr marL="1828800" algn="ctr" rtl="0" fontAlgn="base">
        <a:spcBef>
          <a:spcPct val="0"/>
        </a:spcBef>
        <a:spcAft>
          <a:spcPct val="0"/>
        </a:spcAft>
        <a:defRPr sz="4400">
          <a:solidFill>
            <a:srgbClr val="521C78"/>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pR2uzkwyGo&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000" b="1" dirty="0">
                <a:latin typeface="Tahoma" panose="020B0604030504040204" pitchFamily="34" charset="0"/>
                <a:ea typeface="Tahoma" panose="020B0604030504040204" pitchFamily="34" charset="0"/>
                <a:cs typeface="Tahoma" panose="020B0604030504040204" pitchFamily="34" charset="0"/>
              </a:rPr>
              <a:t>Executive Director</a:t>
            </a:r>
            <a:br>
              <a:rPr lang="en-CA" sz="4000" b="1" dirty="0">
                <a:latin typeface="Tahoma" panose="020B0604030504040204" pitchFamily="34" charset="0"/>
                <a:ea typeface="Tahoma" panose="020B0604030504040204" pitchFamily="34" charset="0"/>
                <a:cs typeface="Tahoma" panose="020B0604030504040204" pitchFamily="34" charset="0"/>
              </a:rPr>
            </a:br>
            <a:r>
              <a:rPr lang="en-CA" sz="4000" b="1" dirty="0">
                <a:latin typeface="Tahoma" panose="020B0604030504040204" pitchFamily="34" charset="0"/>
                <a:ea typeface="Tahoma" panose="020B0604030504040204" pitchFamily="34" charset="0"/>
                <a:cs typeface="Tahoma" panose="020B0604030504040204" pitchFamily="34" charset="0"/>
              </a:rPr>
              <a:t>Grant </a:t>
            </a:r>
            <a:r>
              <a:rPr lang="en-CA" sz="4000" b="1" dirty="0" smtClean="0">
                <a:latin typeface="Tahoma" panose="020B0604030504040204" pitchFamily="34" charset="0"/>
                <a:ea typeface="Tahoma" panose="020B0604030504040204" pitchFamily="34" charset="0"/>
                <a:cs typeface="Tahoma" panose="020B0604030504040204" pitchFamily="34" charset="0"/>
              </a:rPr>
              <a:t>Ferron</a:t>
            </a:r>
            <a:endParaRPr lang="en-CA" dirty="0"/>
          </a:p>
        </p:txBody>
      </p:sp>
      <p:sp>
        <p:nvSpPr>
          <p:cNvPr id="4" name="Subtitle 3"/>
          <p:cNvSpPr>
            <a:spLocks noGrp="1"/>
          </p:cNvSpPr>
          <p:nvPr>
            <p:ph type="subTitle" idx="1"/>
          </p:nvPr>
        </p:nvSpPr>
        <p:spPr/>
        <p:txBody>
          <a:bodyPr/>
          <a:lstStyle/>
          <a:p>
            <a:r>
              <a:rPr lang="en-CA" b="1" dirty="0" smtClean="0"/>
              <a:t>District 1 </a:t>
            </a:r>
          </a:p>
          <a:p>
            <a:r>
              <a:rPr lang="en-CA" b="1" dirty="0" smtClean="0"/>
              <a:t>Fall Leadership Conference</a:t>
            </a:r>
            <a:endParaRPr lang="en-CA" b="1" dirty="0"/>
          </a:p>
        </p:txBody>
      </p:sp>
    </p:spTree>
    <p:extLst>
      <p:ext uri="{BB962C8B-B14F-4D97-AF65-F5344CB8AC3E}">
        <p14:creationId xmlns:p14="http://schemas.microsoft.com/office/powerpoint/2010/main" val="1216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latin typeface="Tahoma" panose="020B0604030504040204" pitchFamily="34" charset="0"/>
                <a:ea typeface="Tahoma" panose="020B0604030504040204" pitchFamily="34" charset="0"/>
                <a:cs typeface="Tahoma" panose="020B0604030504040204" pitchFamily="34" charset="0"/>
              </a:rPr>
              <a:t>Service</a:t>
            </a:r>
            <a:endParaRPr lang="en-CA" sz="320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2"/>
          <p:cNvSpPr>
            <a:spLocks noGrp="1"/>
          </p:cNvSpPr>
          <p:nvPr>
            <p:ph sz="quarter" idx="13"/>
          </p:nvPr>
        </p:nvSpPr>
        <p:spPr>
          <a:xfrm>
            <a:off x="466041" y="2204864"/>
            <a:ext cx="8229600" cy="3662115"/>
          </a:xfrm>
        </p:spPr>
        <p:txBody>
          <a:bodyPr>
            <a:normAutofit/>
          </a:bodyPr>
          <a:lstStyle/>
          <a:p>
            <a:pPr marL="400050" lvl="1" indent="0">
              <a:buNone/>
            </a:pPr>
            <a:r>
              <a:rPr lang="en-CA" sz="3200" dirty="0" smtClean="0">
                <a:latin typeface="Tahoma" panose="020B0604030504040204" pitchFamily="34" charset="0"/>
                <a:ea typeface="Tahoma" panose="020B0604030504040204" pitchFamily="34" charset="0"/>
                <a:cs typeface="Tahoma" panose="020B0604030504040204" pitchFamily="34" charset="0"/>
              </a:rPr>
              <a:t>√ Service Reporting </a:t>
            </a:r>
          </a:p>
          <a:p>
            <a:pPr marL="400050" lvl="1" indent="0">
              <a:buNone/>
            </a:pPr>
            <a:r>
              <a:rPr lang="en-CA" sz="3200" dirty="0" smtClean="0">
                <a:latin typeface="Tahoma" panose="020B0604030504040204" pitchFamily="34" charset="0"/>
                <a:ea typeface="Tahoma" panose="020B0604030504040204" pitchFamily="34" charset="0"/>
                <a:cs typeface="Tahoma" panose="020B0604030504040204" pitchFamily="34" charset="0"/>
              </a:rPr>
              <a:t>√ Introduction of a Project Database</a:t>
            </a:r>
          </a:p>
          <a:p>
            <a:pPr lvl="1"/>
            <a:r>
              <a:rPr lang="en-CA" sz="3200" dirty="0" smtClean="0">
                <a:latin typeface="Tahoma" panose="020B0604030504040204" pitchFamily="34" charset="0"/>
                <a:ea typeface="Tahoma" panose="020B0604030504040204" pitchFamily="34" charset="0"/>
                <a:cs typeface="Tahoma" panose="020B0604030504040204" pitchFamily="34" charset="0"/>
              </a:rPr>
              <a:t>Expertise in Community Development</a:t>
            </a:r>
          </a:p>
          <a:p>
            <a:pPr lvl="1"/>
            <a:r>
              <a:rPr lang="en-CA" sz="3200" dirty="0" smtClean="0">
                <a:latin typeface="Tahoma" panose="020B0604030504040204" pitchFamily="34" charset="0"/>
                <a:ea typeface="Tahoma" panose="020B0604030504040204" pitchFamily="34" charset="0"/>
                <a:cs typeface="Tahoma" panose="020B0604030504040204" pitchFamily="34" charset="0"/>
              </a:rPr>
              <a:t>Exploration of new partnerships</a:t>
            </a:r>
          </a:p>
          <a:p>
            <a:pPr lvl="1"/>
            <a:r>
              <a:rPr lang="en-CA" sz="3200" dirty="0" smtClean="0">
                <a:latin typeface="Tahoma" panose="020B0604030504040204" pitchFamily="34" charset="0"/>
                <a:ea typeface="Tahoma" panose="020B0604030504040204" pitchFamily="34" charset="0"/>
                <a:cs typeface="Tahoma" panose="020B0604030504040204" pitchFamily="34" charset="0"/>
              </a:rPr>
              <a:t>Increased Relevance</a:t>
            </a:r>
            <a:endParaRPr lang="en-CA"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6250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420888"/>
            <a:ext cx="7798321" cy="1477328"/>
          </a:xfrm>
          <a:prstGeom prst="rect">
            <a:avLst/>
          </a:prstGeom>
          <a:noFill/>
        </p:spPr>
        <p:txBody>
          <a:bodyPr wrap="square" rtlCol="0">
            <a:spAutoFit/>
          </a:bodyPr>
          <a:lstStyle/>
          <a:p>
            <a:endParaRPr lang="en-CA" u="sng" dirty="0" smtClean="0">
              <a:solidFill>
                <a:srgbClr val="0000FF"/>
              </a:solidFill>
              <a:latin typeface="Times New Roman" panose="02020603050405020304" pitchFamily="18" charset="0"/>
              <a:ea typeface="Calibri" panose="020F0502020204030204" pitchFamily="34" charset="0"/>
            </a:endParaRPr>
          </a:p>
          <a:p>
            <a:endParaRPr lang="en-CA" u="sng" dirty="0">
              <a:solidFill>
                <a:srgbClr val="0000FF"/>
              </a:solidFill>
              <a:latin typeface="Times New Roman" panose="02020603050405020304" pitchFamily="18" charset="0"/>
              <a:ea typeface="Calibri" panose="020F0502020204030204" pitchFamily="34" charset="0"/>
            </a:endParaRPr>
          </a:p>
          <a:p>
            <a:endParaRPr lang="en-CA" u="sng" dirty="0" smtClean="0">
              <a:solidFill>
                <a:srgbClr val="0000FF"/>
              </a:solidFill>
              <a:latin typeface="Times New Roman" panose="02020603050405020304" pitchFamily="18" charset="0"/>
              <a:ea typeface="Calibri" panose="020F0502020204030204" pitchFamily="34" charset="0"/>
            </a:endParaRPr>
          </a:p>
          <a:p>
            <a:endParaRPr lang="en-CA" u="sng" dirty="0">
              <a:solidFill>
                <a:srgbClr val="0000FF"/>
              </a:solidFill>
              <a:latin typeface="Times New Roman" panose="02020603050405020304" pitchFamily="18" charset="0"/>
              <a:ea typeface="Calibri" panose="020F0502020204030204" pitchFamily="34" charset="0"/>
            </a:endParaRPr>
          </a:p>
          <a:p>
            <a:endParaRPr lang="en-CA" u="sng" dirty="0" smtClean="0">
              <a:solidFill>
                <a:srgbClr val="0000FF"/>
              </a:solidFill>
              <a:latin typeface="Times New Roman" panose="02020603050405020304" pitchFamily="18" charset="0"/>
              <a:ea typeface="Calibri" panose="020F0502020204030204" pitchFamily="34" charset="0"/>
            </a:endParaRPr>
          </a:p>
        </p:txBody>
      </p:sp>
      <p:pic>
        <p:nvPicPr>
          <p:cNvPr id="5" name="Picture 4">
            <a:hlinkClick r:id="rId3"/>
          </p:cNvPr>
          <p:cNvPicPr>
            <a:picLocks noChangeAspect="1"/>
          </p:cNvPicPr>
          <p:nvPr/>
        </p:nvPicPr>
        <p:blipFill>
          <a:blip r:embed="rId4"/>
          <a:stretch>
            <a:fillRect/>
          </a:stretch>
        </p:blipFill>
        <p:spPr>
          <a:xfrm>
            <a:off x="1907704" y="2436824"/>
            <a:ext cx="5421988" cy="2085380"/>
          </a:xfrm>
          <a:prstGeom prst="rect">
            <a:avLst/>
          </a:prstGeom>
        </p:spPr>
      </p:pic>
    </p:spTree>
    <p:extLst>
      <p:ext uri="{BB962C8B-B14F-4D97-AF65-F5344CB8AC3E}">
        <p14:creationId xmlns:p14="http://schemas.microsoft.com/office/powerpoint/2010/main" val="2210395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latin typeface="Tahoma" panose="020B0604030504040204" pitchFamily="34" charset="0"/>
                <a:ea typeface="Tahoma" panose="020B0604030504040204" pitchFamily="34" charset="0"/>
                <a:cs typeface="Tahoma" panose="020B0604030504040204" pitchFamily="34" charset="0"/>
              </a:rPr>
              <a:t>Build Strong Clubs</a:t>
            </a:r>
            <a:endParaRPr lang="en-CA" sz="3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6484873" y="1844824"/>
            <a:ext cx="2213040" cy="2578832"/>
          </a:xfrm>
          <a:prstGeom prst="rect">
            <a:avLst/>
          </a:prstGeom>
        </p:spPr>
      </p:pic>
      <p:sp>
        <p:nvSpPr>
          <p:cNvPr id="8" name="Rectangle 7"/>
          <p:cNvSpPr/>
          <p:nvPr/>
        </p:nvSpPr>
        <p:spPr>
          <a:xfrm>
            <a:off x="556690" y="2204864"/>
            <a:ext cx="7992119" cy="3046988"/>
          </a:xfrm>
          <a:prstGeom prst="rect">
            <a:avLst/>
          </a:prstGeom>
        </p:spPr>
        <p:txBody>
          <a:bodyPr wrap="square">
            <a:spAutoFit/>
          </a:bodyPr>
          <a:lstStyle/>
          <a:p>
            <a:r>
              <a:rPr lang="en-CA" sz="3200" dirty="0">
                <a:latin typeface="Tahoma" panose="020B0604030504040204" pitchFamily="34" charset="0"/>
                <a:ea typeface="Tahoma" panose="020B0604030504040204" pitchFamily="34" charset="0"/>
                <a:cs typeface="Tahoma" panose="020B0604030504040204" pitchFamily="34" charset="0"/>
              </a:rPr>
              <a:t>Build Strong Clubs</a:t>
            </a:r>
          </a:p>
          <a:p>
            <a:pPr marL="285750" indent="-285750">
              <a:buFont typeface="Wingdings" panose="05000000000000000000" pitchFamily="2" charset="2"/>
              <a:buChar char="ü"/>
            </a:pPr>
            <a:r>
              <a:rPr lang="en-CA" sz="3200" dirty="0" smtClean="0">
                <a:latin typeface="Tahoma" panose="020B0604030504040204" pitchFamily="34" charset="0"/>
                <a:ea typeface="Tahoma" panose="020B0604030504040204" pitchFamily="34" charset="0"/>
                <a:cs typeface="Tahoma" panose="020B0604030504040204" pitchFamily="34" charset="0"/>
              </a:rPr>
              <a:t>Mentoring </a:t>
            </a:r>
            <a:r>
              <a:rPr lang="en-CA" sz="3200" dirty="0">
                <a:latin typeface="Tahoma" panose="020B0604030504040204" pitchFamily="34" charset="0"/>
                <a:ea typeface="Tahoma" panose="020B0604030504040204" pitchFamily="34" charset="0"/>
                <a:cs typeface="Tahoma" panose="020B0604030504040204" pitchFamily="34" charset="0"/>
              </a:rPr>
              <a:t>Program</a:t>
            </a:r>
          </a:p>
          <a:p>
            <a:pPr marL="285750" indent="-285750">
              <a:buFont typeface="Wingdings" panose="05000000000000000000" pitchFamily="2" charset="2"/>
              <a:buChar char="ü"/>
            </a:pPr>
            <a:r>
              <a:rPr lang="en-CA" sz="3200" dirty="0" smtClean="0">
                <a:latin typeface="Tahoma" panose="020B0604030504040204" pitchFamily="34" charset="0"/>
                <a:ea typeface="Tahoma" panose="020B0604030504040204" pitchFamily="34" charset="0"/>
                <a:cs typeface="Tahoma" panose="020B0604030504040204" pitchFamily="34" charset="0"/>
              </a:rPr>
              <a:t>New </a:t>
            </a:r>
            <a:r>
              <a:rPr lang="en-CA" sz="3200" dirty="0">
                <a:latin typeface="Tahoma" panose="020B0604030504040204" pitchFamily="34" charset="0"/>
                <a:ea typeface="Tahoma" panose="020B0604030504040204" pitchFamily="34" charset="0"/>
                <a:cs typeface="Tahoma" panose="020B0604030504040204" pitchFamily="34" charset="0"/>
              </a:rPr>
              <a:t>Member Passport</a:t>
            </a:r>
          </a:p>
          <a:p>
            <a:pPr marL="285750" indent="-285750">
              <a:buFont typeface="Wingdings" panose="05000000000000000000" pitchFamily="2" charset="2"/>
              <a:buChar char="ü"/>
            </a:pPr>
            <a:r>
              <a:rPr lang="en-CA" sz="3200" dirty="0" smtClean="0">
                <a:latin typeface="Tahoma" panose="020B0604030504040204" pitchFamily="34" charset="0"/>
                <a:ea typeface="Tahoma" panose="020B0604030504040204" pitchFamily="34" charset="0"/>
                <a:cs typeface="Tahoma" panose="020B0604030504040204" pitchFamily="34" charset="0"/>
              </a:rPr>
              <a:t>Club </a:t>
            </a:r>
            <a:r>
              <a:rPr lang="en-CA" sz="3200" dirty="0">
                <a:latin typeface="Tahoma" panose="020B0604030504040204" pitchFamily="34" charset="0"/>
                <a:ea typeface="Tahoma" panose="020B0604030504040204" pitchFamily="34" charset="0"/>
                <a:cs typeface="Tahoma" panose="020B0604030504040204" pitchFamily="34" charset="0"/>
              </a:rPr>
              <a:t>Health Assessment</a:t>
            </a:r>
          </a:p>
          <a:p>
            <a:pPr marL="285750" indent="-285750">
              <a:buFont typeface="Wingdings" panose="05000000000000000000" pitchFamily="2" charset="2"/>
              <a:buChar char="ü"/>
            </a:pPr>
            <a:r>
              <a:rPr lang="en-CA" sz="3200" dirty="0" smtClean="0">
                <a:latin typeface="Tahoma" panose="020B0604030504040204" pitchFamily="34" charset="0"/>
                <a:ea typeface="Tahoma" panose="020B0604030504040204" pitchFamily="34" charset="0"/>
                <a:cs typeface="Tahoma" panose="020B0604030504040204" pitchFamily="34" charset="0"/>
              </a:rPr>
              <a:t>District </a:t>
            </a:r>
            <a:r>
              <a:rPr lang="en-CA" sz="3200" dirty="0">
                <a:latin typeface="Tahoma" panose="020B0604030504040204" pitchFamily="34" charset="0"/>
                <a:ea typeface="Tahoma" panose="020B0604030504040204" pitchFamily="34" charset="0"/>
                <a:cs typeface="Tahoma" panose="020B0604030504040204" pitchFamily="34" charset="0"/>
              </a:rPr>
              <a:t>Membership Directors </a:t>
            </a:r>
          </a:p>
          <a:p>
            <a:pPr marL="285750" indent="-285750">
              <a:buFont typeface="Wingdings" panose="05000000000000000000" pitchFamily="2" charset="2"/>
              <a:buChar char="ü"/>
            </a:pPr>
            <a:r>
              <a:rPr lang="en-CA" sz="3200" dirty="0" smtClean="0">
                <a:latin typeface="Tahoma" panose="020B0604030504040204" pitchFamily="34" charset="0"/>
                <a:ea typeface="Tahoma" panose="020B0604030504040204" pitchFamily="34" charset="0"/>
                <a:cs typeface="Tahoma" panose="020B0604030504040204" pitchFamily="34" charset="0"/>
              </a:rPr>
              <a:t>Exit </a:t>
            </a:r>
            <a:r>
              <a:rPr lang="en-CA" sz="3200" dirty="0">
                <a:latin typeface="Tahoma" panose="020B0604030504040204" pitchFamily="34" charset="0"/>
                <a:ea typeface="Tahoma" panose="020B0604030504040204" pitchFamily="34" charset="0"/>
                <a:cs typeface="Tahoma" panose="020B0604030504040204" pitchFamily="34" charset="0"/>
              </a:rPr>
              <a:t>Surveys/Folded Club Follow-up</a:t>
            </a:r>
          </a:p>
        </p:txBody>
      </p:sp>
    </p:spTree>
    <p:extLst>
      <p:ext uri="{BB962C8B-B14F-4D97-AF65-F5344CB8AC3E}">
        <p14:creationId xmlns:p14="http://schemas.microsoft.com/office/powerpoint/2010/main" val="2580520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229600" cy="1143000"/>
          </a:xfrm>
        </p:spPr>
        <p:txBody>
          <a:bodyPr/>
          <a:lstStyle/>
          <a:p>
            <a:r>
              <a:rPr lang="en-CA" sz="3200" dirty="0" smtClean="0">
                <a:latin typeface="Tahoma" panose="020B0604030504040204" pitchFamily="34" charset="0"/>
                <a:ea typeface="Tahoma" panose="020B0604030504040204" pitchFamily="34" charset="0"/>
                <a:cs typeface="Tahoma" panose="020B0604030504040204" pitchFamily="34" charset="0"/>
              </a:rPr>
              <a:t>Marketing and Communication</a:t>
            </a:r>
            <a:br>
              <a:rPr lang="en-CA" sz="3200" dirty="0" smtClean="0">
                <a:latin typeface="Tahoma" panose="020B0604030504040204" pitchFamily="34" charset="0"/>
                <a:ea typeface="Tahoma" panose="020B0604030504040204" pitchFamily="34" charset="0"/>
                <a:cs typeface="Tahoma" panose="020B0604030504040204" pitchFamily="34" charset="0"/>
              </a:rPr>
            </a:br>
            <a:r>
              <a:rPr lang="en-CA" sz="3200" dirty="0" smtClean="0">
                <a:latin typeface="Tahoma" panose="020B0604030504040204" pitchFamily="34" charset="0"/>
                <a:ea typeface="Tahoma" panose="020B0604030504040204" pitchFamily="34" charset="0"/>
                <a:cs typeface="Tahoma" panose="020B0604030504040204" pitchFamily="34" charset="0"/>
              </a:rPr>
              <a:t>MARCOM</a:t>
            </a:r>
            <a:endParaRPr lang="en-CA"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995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Final Thoughts</a:t>
            </a:r>
            <a:endParaRPr lang="en-CA" dirty="0"/>
          </a:p>
        </p:txBody>
      </p:sp>
      <p:pic>
        <p:nvPicPr>
          <p:cNvPr id="4" name="Table Placeholder 3"/>
          <p:cNvPicPr>
            <a:picLocks noGrp="1" noChangeAspect="1"/>
          </p:cNvPicPr>
          <p:nvPr>
            <p:ph type="tbl" idx="1"/>
          </p:nvPr>
        </p:nvPicPr>
        <p:blipFill>
          <a:blip r:embed="rId3"/>
          <a:stretch>
            <a:fillRect/>
          </a:stretch>
        </p:blipFill>
        <p:spPr>
          <a:xfrm>
            <a:off x="1115616" y="1772816"/>
            <a:ext cx="7408486" cy="4094163"/>
          </a:xfrm>
          <a:prstGeom prst="rect">
            <a:avLst/>
          </a:prstGeom>
        </p:spPr>
      </p:pic>
    </p:spTree>
    <p:extLst>
      <p:ext uri="{BB962C8B-B14F-4D97-AF65-F5344CB8AC3E}">
        <p14:creationId xmlns:p14="http://schemas.microsoft.com/office/powerpoint/2010/main" val="371194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z="3600" dirty="0" smtClean="0">
                <a:latin typeface="Tahoma" panose="020B0604030504040204" pitchFamily="34" charset="0"/>
                <a:ea typeface="Tahoma" panose="020B0604030504040204" pitchFamily="34" charset="0"/>
                <a:cs typeface="Tahoma" panose="020B0604030504040204" pitchFamily="34" charset="0"/>
              </a:rPr>
              <a:t>Governor Readiness</a:t>
            </a:r>
            <a:endParaRPr lang="en-CA" sz="3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306" y="2420888"/>
            <a:ext cx="5517614" cy="3655420"/>
          </a:xfrm>
          <a:prstGeom prst="rect">
            <a:avLst/>
          </a:prstGeom>
        </p:spPr>
      </p:pic>
    </p:spTree>
    <p:extLst>
      <p:ext uri="{BB962C8B-B14F-4D97-AF65-F5344CB8AC3E}">
        <p14:creationId xmlns:p14="http://schemas.microsoft.com/office/powerpoint/2010/main" val="274258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Executive Coaching</a:t>
            </a:r>
            <a:endParaRPr lang="en-C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3830" y="2060575"/>
            <a:ext cx="7018565" cy="4094163"/>
          </a:xfrm>
        </p:spPr>
      </p:pic>
    </p:spTree>
    <p:extLst>
      <p:ext uri="{BB962C8B-B14F-4D97-AF65-F5344CB8AC3E}">
        <p14:creationId xmlns:p14="http://schemas.microsoft.com/office/powerpoint/2010/main" val="222226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Struggling Club Support</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2829" y="2060575"/>
            <a:ext cx="7120568" cy="4094163"/>
          </a:xfrm>
        </p:spPr>
      </p:pic>
    </p:spTree>
    <p:extLst>
      <p:ext uri="{BB962C8B-B14F-4D97-AF65-F5344CB8AC3E}">
        <p14:creationId xmlns:p14="http://schemas.microsoft.com/office/powerpoint/2010/main" val="178057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latin typeface="Tahoma" panose="020B0604030504040204" pitchFamily="34" charset="0"/>
                <a:ea typeface="Tahoma" panose="020B0604030504040204" pitchFamily="34" charset="0"/>
                <a:cs typeface="Tahoma" panose="020B0604030504040204" pitchFamily="34" charset="0"/>
              </a:rPr>
              <a:t>Where are we going?</a:t>
            </a: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p:cNvSpPr>
            <a:spLocks noGrp="1"/>
          </p:cNvSpPr>
          <p:nvPr>
            <p:ph sz="half" idx="1"/>
          </p:nvPr>
        </p:nvSpPr>
        <p:spPr/>
        <p:txBody>
          <a:bodyPr/>
          <a:lstStyle/>
          <a:p>
            <a:pPr marL="0" indent="0">
              <a:buNone/>
            </a:pPr>
            <a:r>
              <a:rPr lang="en-CA" sz="3200" dirty="0" smtClean="0">
                <a:latin typeface="Tahoma" panose="020B0604030504040204" pitchFamily="34" charset="0"/>
                <a:ea typeface="Tahoma" panose="020B0604030504040204" pitchFamily="34" charset="0"/>
                <a:cs typeface="Tahoma" panose="020B0604030504040204" pitchFamily="34" charset="0"/>
              </a:rPr>
              <a:t>Road Map</a:t>
            </a:r>
          </a:p>
          <a:p>
            <a:pPr marL="0" indent="0">
              <a:buNone/>
            </a:pPr>
            <a:endParaRPr lang="en-CA" sz="3200" dirty="0">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p:cNvSpPr>
            <a:spLocks noGrp="1"/>
          </p:cNvSpPr>
          <p:nvPr>
            <p:ph sz="half" idx="2"/>
          </p:nvPr>
        </p:nvSpPr>
        <p:spPr>
          <a:xfrm>
            <a:off x="3563888" y="2708918"/>
            <a:ext cx="5317157" cy="2664569"/>
          </a:xfrm>
        </p:spPr>
        <p:txBody>
          <a:bodyPr/>
          <a:lstStyle/>
          <a:p>
            <a:pPr lvl="0">
              <a:spcAft>
                <a:spcPts val="0"/>
              </a:spcAft>
              <a:buFont typeface="+mj-lt"/>
              <a:buAutoNum type="arabicPeriod"/>
              <a:tabLst>
                <a:tab pos="2971800" algn="ctr"/>
                <a:tab pos="5943600" algn="r"/>
              </a:tabLst>
            </a:pPr>
            <a:r>
              <a:rPr lang="en-US" dirty="0">
                <a:latin typeface="Tahoma" panose="020B0604030504040204" pitchFamily="34" charset="0"/>
                <a:ea typeface="Tahoma" panose="020B0604030504040204" pitchFamily="34" charset="0"/>
                <a:cs typeface="Tahoma" panose="020B0604030504040204" pitchFamily="34" charset="0"/>
              </a:rPr>
              <a:t>Members Appreciation</a:t>
            </a:r>
            <a:endParaRPr lang="en-CA" dirty="0">
              <a:latin typeface="Tahoma" panose="020B0604030504040204" pitchFamily="34" charset="0"/>
              <a:ea typeface="Tahoma" panose="020B0604030504040204" pitchFamily="34" charset="0"/>
              <a:cs typeface="Tahoma" panose="020B0604030504040204" pitchFamily="34" charset="0"/>
            </a:endParaRPr>
          </a:p>
          <a:p>
            <a:pPr lvl="0">
              <a:spcAft>
                <a:spcPts val="0"/>
              </a:spcAft>
              <a:buFont typeface="+mj-lt"/>
              <a:buAutoNum type="arabicPeriod"/>
              <a:tabLst>
                <a:tab pos="2971800" algn="ctr"/>
                <a:tab pos="5943600" algn="r"/>
              </a:tabLst>
            </a:pPr>
            <a:r>
              <a:rPr lang="en-US" dirty="0">
                <a:latin typeface="Tahoma" panose="020B0604030504040204" pitchFamily="34" charset="0"/>
                <a:ea typeface="Tahoma" panose="020B0604030504040204" pitchFamily="34" charset="0"/>
                <a:cs typeface="Tahoma" panose="020B0604030504040204" pitchFamily="34" charset="0"/>
              </a:rPr>
              <a:t>Education and Training</a:t>
            </a:r>
            <a:endParaRPr lang="en-CA" dirty="0">
              <a:latin typeface="Tahoma" panose="020B0604030504040204" pitchFamily="34" charset="0"/>
              <a:ea typeface="Tahoma" panose="020B0604030504040204" pitchFamily="34" charset="0"/>
              <a:cs typeface="Tahoma" panose="020B0604030504040204" pitchFamily="34" charset="0"/>
            </a:endParaRPr>
          </a:p>
          <a:p>
            <a:pPr lvl="0">
              <a:spcAft>
                <a:spcPts val="0"/>
              </a:spcAft>
              <a:buFont typeface="+mj-lt"/>
              <a:buAutoNum type="arabicPeriod"/>
              <a:tabLst>
                <a:tab pos="2971800" algn="ctr"/>
                <a:tab pos="5943600" algn="r"/>
              </a:tabLst>
            </a:pPr>
            <a:r>
              <a:rPr lang="en-US" dirty="0">
                <a:latin typeface="Tahoma" panose="020B0604030504040204" pitchFamily="34" charset="0"/>
                <a:ea typeface="Tahoma" panose="020B0604030504040204" pitchFamily="34" charset="0"/>
                <a:cs typeface="Tahoma" panose="020B0604030504040204" pitchFamily="34" charset="0"/>
              </a:rPr>
              <a:t>Service</a:t>
            </a:r>
            <a:endParaRPr lang="en-CA" dirty="0">
              <a:latin typeface="Tahoma" panose="020B0604030504040204" pitchFamily="34" charset="0"/>
              <a:ea typeface="Tahoma" panose="020B0604030504040204" pitchFamily="34" charset="0"/>
              <a:cs typeface="Tahoma" panose="020B0604030504040204" pitchFamily="34" charset="0"/>
            </a:endParaRPr>
          </a:p>
          <a:p>
            <a:pPr lvl="0">
              <a:spcAft>
                <a:spcPts val="0"/>
              </a:spcAft>
              <a:buFont typeface="+mj-lt"/>
              <a:buAutoNum type="arabicPeriod"/>
              <a:tabLst>
                <a:tab pos="2971800" algn="ctr"/>
                <a:tab pos="5943600" algn="r"/>
              </a:tabLst>
            </a:pPr>
            <a:r>
              <a:rPr lang="en-US" dirty="0">
                <a:latin typeface="Tahoma" panose="020B0604030504040204" pitchFamily="34" charset="0"/>
                <a:ea typeface="Tahoma" panose="020B0604030504040204" pitchFamily="34" charset="0"/>
                <a:cs typeface="Tahoma" panose="020B0604030504040204" pitchFamily="34" charset="0"/>
              </a:rPr>
              <a:t>Build Strong Clubs</a:t>
            </a:r>
            <a:endParaRPr lang="en-CA" dirty="0">
              <a:latin typeface="Tahoma" panose="020B0604030504040204" pitchFamily="34" charset="0"/>
              <a:ea typeface="Tahoma" panose="020B0604030504040204" pitchFamily="34" charset="0"/>
              <a:cs typeface="Tahoma" panose="020B0604030504040204" pitchFamily="34" charset="0"/>
            </a:endParaRPr>
          </a:p>
          <a:p>
            <a:pPr lvl="0">
              <a:spcAft>
                <a:spcPts val="0"/>
              </a:spcAft>
              <a:buFont typeface="+mj-lt"/>
              <a:buAutoNum type="arabicPeriod"/>
              <a:tabLst>
                <a:tab pos="2971800" algn="ctr"/>
                <a:tab pos="5943600" algn="r"/>
              </a:tabLst>
            </a:pPr>
            <a:r>
              <a:rPr lang="en-US" dirty="0" smtClean="0">
                <a:latin typeface="Tahoma" panose="020B0604030504040204" pitchFamily="34" charset="0"/>
                <a:ea typeface="Tahoma" panose="020B0604030504040204" pitchFamily="34" charset="0"/>
                <a:cs typeface="Tahoma" panose="020B0604030504040204" pitchFamily="34" charset="0"/>
              </a:rPr>
              <a:t>Marketing &amp; Communications</a:t>
            </a:r>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stretch>
            <a:fillRect/>
          </a:stretch>
        </p:blipFill>
        <p:spPr>
          <a:xfrm rot="278049">
            <a:off x="117029" y="2831091"/>
            <a:ext cx="3146697" cy="3024336"/>
          </a:xfrm>
          <a:prstGeom prst="rect">
            <a:avLst/>
          </a:prstGeom>
        </p:spPr>
      </p:pic>
    </p:spTree>
    <p:extLst>
      <p:ext uri="{BB962C8B-B14F-4D97-AF65-F5344CB8AC3E}">
        <p14:creationId xmlns:p14="http://schemas.microsoft.com/office/powerpoint/2010/main" val="194890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z="3200" dirty="0" smtClean="0">
                <a:latin typeface="Tahoma" panose="020B0604030504040204" pitchFamily="34" charset="0"/>
                <a:ea typeface="Tahoma" panose="020B0604030504040204" pitchFamily="34" charset="0"/>
                <a:cs typeface="Tahoma" panose="020B0604030504040204" pitchFamily="34" charset="0"/>
              </a:rPr>
              <a:t>Member Appreciation</a:t>
            </a:r>
            <a:endParaRPr lang="en-CA" sz="32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467498" y="2060575"/>
            <a:ext cx="7992119" cy="3046988"/>
          </a:xfrm>
          <a:prstGeom prst="rect">
            <a:avLst/>
          </a:prstGeom>
        </p:spPr>
        <p:txBody>
          <a:bodyPr wrap="square">
            <a:spAutoFit/>
          </a:bodyPr>
          <a:lstStyle/>
          <a:p>
            <a:r>
              <a:rPr lang="en-CA" sz="3200" dirty="0">
                <a:latin typeface="Tahoma" panose="020B0604030504040204" pitchFamily="34" charset="0"/>
                <a:ea typeface="Tahoma" panose="020B0604030504040204" pitchFamily="34" charset="0"/>
                <a:cs typeface="Tahoma" panose="020B0604030504040204" pitchFamily="34" charset="0"/>
              </a:rPr>
              <a:t>Honouring a Job Well </a:t>
            </a:r>
            <a:r>
              <a:rPr lang="en-CA" sz="3200" dirty="0" smtClean="0">
                <a:latin typeface="Tahoma" panose="020B0604030504040204" pitchFamily="34" charset="0"/>
                <a:ea typeface="Tahoma" panose="020B0604030504040204" pitchFamily="34" charset="0"/>
                <a:cs typeface="Tahoma" panose="020B0604030504040204" pitchFamily="34" charset="0"/>
              </a:rPr>
              <a:t>Done</a:t>
            </a:r>
            <a:endParaRPr lang="en-CA" sz="3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en-CA" sz="3200" dirty="0" smtClean="0">
                <a:latin typeface="Tahoma" panose="020B0604030504040204" pitchFamily="34" charset="0"/>
                <a:ea typeface="Tahoma" panose="020B0604030504040204" pitchFamily="34" charset="0"/>
                <a:cs typeface="Tahoma" panose="020B0604030504040204" pitchFamily="34" charset="0"/>
              </a:rPr>
              <a:t> Personal Milestone </a:t>
            </a:r>
            <a:r>
              <a:rPr lang="en-CA" sz="3200" dirty="0">
                <a:latin typeface="Tahoma" panose="020B0604030504040204" pitchFamily="34" charset="0"/>
                <a:ea typeface="Tahoma" panose="020B0604030504040204" pitchFamily="34" charset="0"/>
                <a:cs typeface="Tahoma" panose="020B0604030504040204" pitchFamily="34" charset="0"/>
              </a:rPr>
              <a:t>Recognition</a:t>
            </a:r>
          </a:p>
          <a:p>
            <a:pPr marL="285750" indent="-285750">
              <a:buFont typeface="Wingdings" panose="05000000000000000000" pitchFamily="2" charset="2"/>
              <a:buChar char="ü"/>
            </a:pPr>
            <a:r>
              <a:rPr lang="en-CA" sz="3200" dirty="0" smtClean="0">
                <a:latin typeface="Tahoma" panose="020B0604030504040204" pitchFamily="34" charset="0"/>
                <a:ea typeface="Tahoma" panose="020B0604030504040204" pitchFamily="34" charset="0"/>
                <a:cs typeface="Tahoma" panose="020B0604030504040204" pitchFamily="34" charset="0"/>
              </a:rPr>
              <a:t> </a:t>
            </a:r>
            <a:r>
              <a:rPr lang="en-CA" sz="3200" dirty="0">
                <a:latin typeface="Tahoma" panose="020B0604030504040204" pitchFamily="34" charset="0"/>
                <a:ea typeface="Tahoma" panose="020B0604030504040204" pitchFamily="34" charset="0"/>
                <a:cs typeface="Tahoma" panose="020B0604030504040204" pitchFamily="34" charset="0"/>
              </a:rPr>
              <a:t>National President’s Commendation</a:t>
            </a:r>
          </a:p>
          <a:p>
            <a:pPr marL="285750" indent="-285750">
              <a:buFont typeface="Wingdings" panose="05000000000000000000" pitchFamily="2" charset="2"/>
              <a:buChar char="ü"/>
            </a:pPr>
            <a:r>
              <a:rPr lang="en-CA" sz="3200" dirty="0">
                <a:latin typeface="Tahoma" panose="020B0604030504040204" pitchFamily="34" charset="0"/>
                <a:ea typeface="Tahoma" panose="020B0604030504040204" pitchFamily="34" charset="0"/>
                <a:cs typeface="Tahoma" panose="020B0604030504040204" pitchFamily="34" charset="0"/>
              </a:rPr>
              <a:t> </a:t>
            </a:r>
            <a:r>
              <a:rPr lang="en-CA" sz="3200" dirty="0" smtClean="0">
                <a:latin typeface="Tahoma" panose="020B0604030504040204" pitchFamily="34" charset="0"/>
                <a:ea typeface="Tahoma" panose="020B0604030504040204" pitchFamily="34" charset="0"/>
                <a:cs typeface="Tahoma" panose="020B0604030504040204" pitchFamily="34" charset="0"/>
              </a:rPr>
              <a:t>Certificate </a:t>
            </a:r>
            <a:r>
              <a:rPr lang="en-CA" sz="3200" dirty="0">
                <a:latin typeface="Tahoma" panose="020B0604030504040204" pitchFamily="34" charset="0"/>
                <a:ea typeface="Tahoma" panose="020B0604030504040204" pitchFamily="34" charset="0"/>
                <a:cs typeface="Tahoma" panose="020B0604030504040204" pitchFamily="34" charset="0"/>
              </a:rPr>
              <a:t>of Achievement (Growth)</a:t>
            </a:r>
          </a:p>
          <a:p>
            <a:pPr marL="285750" indent="-285750">
              <a:buFont typeface="Wingdings" panose="05000000000000000000" pitchFamily="2" charset="2"/>
              <a:buChar char="ü"/>
            </a:pPr>
            <a:r>
              <a:rPr lang="en-CA" sz="3200" dirty="0">
                <a:latin typeface="Tahoma" panose="020B0604030504040204" pitchFamily="34" charset="0"/>
                <a:ea typeface="Tahoma" panose="020B0604030504040204" pitchFamily="34" charset="0"/>
                <a:cs typeface="Tahoma" panose="020B0604030504040204" pitchFamily="34" charset="0"/>
              </a:rPr>
              <a:t> Club Milestone Recognition</a:t>
            </a:r>
          </a:p>
          <a:p>
            <a:pPr marL="285750" indent="-285750">
              <a:buFont typeface="Wingdings" panose="05000000000000000000" pitchFamily="2" charset="2"/>
              <a:buChar char="ü"/>
            </a:pPr>
            <a:r>
              <a:rPr lang="en-CA" sz="3200" dirty="0">
                <a:latin typeface="Tahoma" panose="020B0604030504040204" pitchFamily="34" charset="0"/>
                <a:ea typeface="Tahoma" panose="020B0604030504040204" pitchFamily="34" charset="0"/>
                <a:cs typeface="Tahoma" panose="020B0604030504040204" pitchFamily="34" charset="0"/>
              </a:rPr>
              <a:t> Personal and Club Honours</a:t>
            </a:r>
          </a:p>
        </p:txBody>
      </p:sp>
    </p:spTree>
    <p:extLst>
      <p:ext uri="{BB962C8B-B14F-4D97-AF65-F5344CB8AC3E}">
        <p14:creationId xmlns:p14="http://schemas.microsoft.com/office/powerpoint/2010/main" val="310672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laceholder 3"/>
          <p:cNvPicPr>
            <a:picLocks noGrp="1" noChangeAspect="1"/>
          </p:cNvPicPr>
          <p:nvPr>
            <p:ph type="tbl" idx="1"/>
          </p:nvPr>
        </p:nvPicPr>
        <p:blipFill>
          <a:blip r:embed="rId3"/>
          <a:stretch>
            <a:fillRect/>
          </a:stretch>
        </p:blipFill>
        <p:spPr>
          <a:xfrm>
            <a:off x="251520" y="261496"/>
            <a:ext cx="8568952" cy="6596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533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laceholder 3"/>
          <p:cNvPicPr>
            <a:picLocks noGrp="1" noChangeAspect="1"/>
          </p:cNvPicPr>
          <p:nvPr>
            <p:ph type="tbl" idx="1"/>
          </p:nvPr>
        </p:nvPicPr>
        <p:blipFill>
          <a:blip r:embed="rId3"/>
          <a:stretch>
            <a:fillRect/>
          </a:stretch>
        </p:blipFill>
        <p:spPr>
          <a:xfrm>
            <a:off x="0" y="138"/>
            <a:ext cx="8999984" cy="6977913"/>
          </a:xfrm>
          <a:prstGeom prst="rect">
            <a:avLst/>
          </a:prstGeom>
        </p:spPr>
      </p:pic>
    </p:spTree>
    <p:extLst>
      <p:ext uri="{BB962C8B-B14F-4D97-AF65-F5344CB8AC3E}">
        <p14:creationId xmlns:p14="http://schemas.microsoft.com/office/powerpoint/2010/main" val="2636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99592" y="1628307"/>
            <a:ext cx="3637348" cy="2905230"/>
          </a:xfrm>
          <a:prstGeom prst="rect">
            <a:avLst/>
          </a:prstGeom>
        </p:spPr>
      </p:pic>
      <p:pic>
        <p:nvPicPr>
          <p:cNvPr id="4" name="Table Placeholder 3"/>
          <p:cNvPicPr>
            <a:picLocks noGrp="1" noChangeAspect="1"/>
          </p:cNvPicPr>
          <p:nvPr>
            <p:ph type="tbl" idx="1"/>
          </p:nvPr>
        </p:nvPicPr>
        <p:blipFill>
          <a:blip r:embed="rId4"/>
          <a:stretch>
            <a:fillRect/>
          </a:stretch>
        </p:blipFill>
        <p:spPr>
          <a:xfrm>
            <a:off x="4884435" y="1983961"/>
            <a:ext cx="3168352" cy="2193923"/>
          </a:xfrm>
          <a:prstGeom prst="rect">
            <a:avLst/>
          </a:prstGeom>
        </p:spPr>
      </p:pic>
    </p:spTree>
    <p:extLst>
      <p:ext uri="{BB962C8B-B14F-4D97-AF65-F5344CB8AC3E}">
        <p14:creationId xmlns:p14="http://schemas.microsoft.com/office/powerpoint/2010/main" val="130548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ble Placeholder 5"/>
          <p:cNvPicPr>
            <a:picLocks noGrp="1" noChangeAspect="1"/>
          </p:cNvPicPr>
          <p:nvPr>
            <p:ph type="tbl" idx="1"/>
          </p:nvPr>
        </p:nvPicPr>
        <p:blipFill>
          <a:blip r:embed="rId3"/>
          <a:stretch>
            <a:fillRect/>
          </a:stretch>
        </p:blipFill>
        <p:spPr>
          <a:xfrm>
            <a:off x="179512" y="188640"/>
            <a:ext cx="8784976" cy="6466545"/>
          </a:xfrm>
          <a:prstGeom prst="rect">
            <a:avLst/>
          </a:prstGeom>
        </p:spPr>
      </p:pic>
    </p:spTree>
    <p:extLst>
      <p:ext uri="{BB962C8B-B14F-4D97-AF65-F5344CB8AC3E}">
        <p14:creationId xmlns:p14="http://schemas.microsoft.com/office/powerpoint/2010/main" val="396905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132270"/>
            <a:ext cx="8229600" cy="1143000"/>
          </a:xfrm>
        </p:spPr>
        <p:txBody>
          <a:bodyPr/>
          <a:lstStyle/>
          <a:p>
            <a:r>
              <a:rPr lang="en-CA" sz="3200" dirty="0" smtClean="0">
                <a:latin typeface="Tahoma" panose="020B0604030504040204" pitchFamily="34" charset="0"/>
                <a:ea typeface="Tahoma" panose="020B0604030504040204" pitchFamily="34" charset="0"/>
                <a:cs typeface="Tahoma" panose="020B0604030504040204" pitchFamily="34" charset="0"/>
              </a:rPr>
              <a:t>Education and Training</a:t>
            </a:r>
            <a:endParaRPr lang="en-CA" sz="3200" dirty="0">
              <a:latin typeface="Tahoma" panose="020B0604030504040204" pitchFamily="34" charset="0"/>
              <a:ea typeface="Tahoma" panose="020B0604030504040204" pitchFamily="34" charset="0"/>
              <a:cs typeface="Tahoma" panose="020B0604030504040204" pitchFamily="34" charset="0"/>
            </a:endParaRPr>
          </a:p>
        </p:txBody>
      </p:sp>
      <p:pic>
        <p:nvPicPr>
          <p:cNvPr id="4" name="Table Placeholder 3"/>
          <p:cNvPicPr>
            <a:picLocks noGrp="1" noChangeAspect="1"/>
          </p:cNvPicPr>
          <p:nvPr>
            <p:ph type="tbl" idx="1"/>
          </p:nvPr>
        </p:nvPicPr>
        <p:blipFill>
          <a:blip r:embed="rId3"/>
          <a:stretch>
            <a:fillRect/>
          </a:stretch>
        </p:blipFill>
        <p:spPr>
          <a:xfrm>
            <a:off x="6399488" y="2636912"/>
            <a:ext cx="2341067" cy="2091109"/>
          </a:xfrm>
          <a:prstGeom prst="rect">
            <a:avLst/>
          </a:prstGeom>
        </p:spPr>
      </p:pic>
      <p:sp>
        <p:nvSpPr>
          <p:cNvPr id="5" name="Rectangle 4"/>
          <p:cNvSpPr/>
          <p:nvPr/>
        </p:nvSpPr>
        <p:spPr>
          <a:xfrm>
            <a:off x="755960" y="2275270"/>
            <a:ext cx="7654305" cy="3539430"/>
          </a:xfrm>
          <a:prstGeom prst="rect">
            <a:avLst/>
          </a:prstGeom>
        </p:spPr>
        <p:txBody>
          <a:bodyPr wrap="square">
            <a:spAutoFit/>
          </a:bodyPr>
          <a:lstStyle/>
          <a:p>
            <a:r>
              <a:rPr lang="en-CA" sz="3200" dirty="0" smtClean="0">
                <a:latin typeface="Tahoma" panose="020B0604030504040204" pitchFamily="34" charset="0"/>
                <a:ea typeface="Tahoma" panose="020B0604030504040204" pitchFamily="34" charset="0"/>
                <a:cs typeface="Tahoma" panose="020B0604030504040204" pitchFamily="34" charset="0"/>
              </a:rPr>
              <a:t>√ </a:t>
            </a:r>
            <a:r>
              <a:rPr lang="en-CA" sz="3200" dirty="0">
                <a:latin typeface="Tahoma" panose="020B0604030504040204" pitchFamily="34" charset="0"/>
                <a:ea typeface="Tahoma" panose="020B0604030504040204" pitchFamily="34" charset="0"/>
                <a:cs typeface="Tahoma" panose="020B0604030504040204" pitchFamily="34" charset="0"/>
              </a:rPr>
              <a:t>Kin-U Training Structure</a:t>
            </a:r>
          </a:p>
          <a:p>
            <a:r>
              <a:rPr lang="en-CA" sz="3200" dirty="0">
                <a:latin typeface="Tahoma" panose="020B0604030504040204" pitchFamily="34" charset="0"/>
                <a:ea typeface="Tahoma" panose="020B0604030504040204" pitchFamily="34" charset="0"/>
                <a:cs typeface="Tahoma" panose="020B0604030504040204" pitchFamily="34" charset="0"/>
              </a:rPr>
              <a:t>√ Speechcraft</a:t>
            </a:r>
          </a:p>
          <a:p>
            <a:r>
              <a:rPr lang="en-CA" sz="3200" dirty="0">
                <a:latin typeface="Tahoma" panose="020B0604030504040204" pitchFamily="34" charset="0"/>
                <a:ea typeface="Tahoma" panose="020B0604030504040204" pitchFamily="34" charset="0"/>
                <a:cs typeface="Tahoma" panose="020B0604030504040204" pitchFamily="34" charset="0"/>
              </a:rPr>
              <a:t>√ E&amp;T standards </a:t>
            </a:r>
          </a:p>
          <a:p>
            <a:r>
              <a:rPr lang="en-CA" sz="3200" dirty="0">
                <a:latin typeface="Tahoma" panose="020B0604030504040204" pitchFamily="34" charset="0"/>
                <a:ea typeface="Tahoma" panose="020B0604030504040204" pitchFamily="34" charset="0"/>
                <a:cs typeface="Tahoma" panose="020B0604030504040204" pitchFamily="34" charset="0"/>
              </a:rPr>
              <a:t>√ Conflict Resolution</a:t>
            </a:r>
          </a:p>
          <a:p>
            <a:r>
              <a:rPr lang="en-CA" sz="3200" dirty="0" smtClean="0">
                <a:latin typeface="Tahoma" panose="020B0604030504040204" pitchFamily="34" charset="0"/>
                <a:ea typeface="Tahoma" panose="020B0604030504040204" pitchFamily="34" charset="0"/>
                <a:cs typeface="Tahoma" panose="020B0604030504040204" pitchFamily="34" charset="0"/>
              </a:rPr>
              <a:t>   Kin-U</a:t>
            </a:r>
            <a:endParaRPr lang="en-CA" sz="3200" dirty="0">
              <a:latin typeface="Tahoma" panose="020B0604030504040204" pitchFamily="34" charset="0"/>
              <a:ea typeface="Tahoma" panose="020B0604030504040204" pitchFamily="34" charset="0"/>
              <a:cs typeface="Tahoma" panose="020B0604030504040204" pitchFamily="34" charset="0"/>
            </a:endParaRPr>
          </a:p>
          <a:p>
            <a:r>
              <a:rPr lang="en-CA" sz="3200" dirty="0">
                <a:latin typeface="Tahoma" panose="020B0604030504040204" pitchFamily="34" charset="0"/>
                <a:ea typeface="Tahoma" panose="020B0604030504040204" pitchFamily="34" charset="0"/>
                <a:cs typeface="Tahoma" panose="020B0604030504040204" pitchFamily="34" charset="0"/>
              </a:rPr>
              <a:t> </a:t>
            </a:r>
            <a:r>
              <a:rPr lang="en-CA" sz="3200" dirty="0" smtClean="0">
                <a:latin typeface="Tahoma" panose="020B0604030504040204" pitchFamily="34" charset="0"/>
                <a:ea typeface="Tahoma" panose="020B0604030504040204" pitchFamily="34" charset="0"/>
                <a:cs typeface="Tahoma" panose="020B0604030504040204" pitchFamily="34" charset="0"/>
              </a:rPr>
              <a:t>  Risk </a:t>
            </a:r>
            <a:r>
              <a:rPr lang="en-CA" sz="3200" dirty="0">
                <a:latin typeface="Tahoma" panose="020B0604030504040204" pitchFamily="34" charset="0"/>
                <a:ea typeface="Tahoma" panose="020B0604030504040204" pitchFamily="34" charset="0"/>
                <a:cs typeface="Tahoma" panose="020B0604030504040204" pitchFamily="34" charset="0"/>
              </a:rPr>
              <a:t>Management</a:t>
            </a:r>
          </a:p>
          <a:p>
            <a:r>
              <a:rPr lang="en-CA" sz="3200" dirty="0" smtClean="0">
                <a:latin typeface="Tahoma" panose="020B0604030504040204" pitchFamily="34" charset="0"/>
                <a:ea typeface="Tahoma" panose="020B0604030504040204" pitchFamily="34" charset="0"/>
                <a:cs typeface="Tahoma" panose="020B0604030504040204" pitchFamily="34" charset="0"/>
              </a:rPr>
              <a:t>   Governor </a:t>
            </a:r>
            <a:r>
              <a:rPr lang="en-CA" sz="3200" dirty="0">
                <a:latin typeface="Tahoma" panose="020B0604030504040204" pitchFamily="34" charset="0"/>
                <a:ea typeface="Tahoma" panose="020B0604030504040204" pitchFamily="34" charset="0"/>
                <a:cs typeface="Tahoma" panose="020B0604030504040204" pitchFamily="34" charset="0"/>
              </a:rPr>
              <a:t>Training &amp; District Leadership </a:t>
            </a:r>
          </a:p>
        </p:txBody>
      </p:sp>
    </p:spTree>
    <p:extLst>
      <p:ext uri="{BB962C8B-B14F-4D97-AF65-F5344CB8AC3E}">
        <p14:creationId xmlns:p14="http://schemas.microsoft.com/office/powerpoint/2010/main" val="10027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laceholder 3"/>
          <p:cNvPicPr>
            <a:picLocks noGrp="1" noChangeAspect="1"/>
          </p:cNvPicPr>
          <p:nvPr>
            <p:ph type="tbl" idx="1"/>
          </p:nvPr>
        </p:nvPicPr>
        <p:blipFill>
          <a:blip r:embed="rId3"/>
          <a:stretch>
            <a:fillRect/>
          </a:stretch>
        </p:blipFill>
        <p:spPr>
          <a:xfrm>
            <a:off x="3092512" y="2420888"/>
            <a:ext cx="2981202" cy="2664183"/>
          </a:xfrm>
          <a:prstGeom prst="rect">
            <a:avLst/>
          </a:prstGeom>
        </p:spPr>
      </p:pic>
    </p:spTree>
    <p:extLst>
      <p:ext uri="{BB962C8B-B14F-4D97-AF65-F5344CB8AC3E}">
        <p14:creationId xmlns:p14="http://schemas.microsoft.com/office/powerpoint/2010/main" val="15229812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22730</TotalTime>
  <Words>1986</Words>
  <Application>Microsoft Office PowerPoint</Application>
  <PresentationFormat>On-screen Show (4:3)</PresentationFormat>
  <Paragraphs>134</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Myriad Pro</vt:lpstr>
      <vt:lpstr>Tahoma</vt:lpstr>
      <vt:lpstr>Times New Roman</vt:lpstr>
      <vt:lpstr>Wingdings</vt:lpstr>
      <vt:lpstr>Default Design</vt:lpstr>
      <vt:lpstr>Executive Director Grant Ferron</vt:lpstr>
      <vt:lpstr>Where are we going?</vt:lpstr>
      <vt:lpstr>Member Appreciation</vt:lpstr>
      <vt:lpstr>PowerPoint Presentation</vt:lpstr>
      <vt:lpstr>PowerPoint Presentation</vt:lpstr>
      <vt:lpstr>PowerPoint Presentation</vt:lpstr>
      <vt:lpstr>PowerPoint Presentation</vt:lpstr>
      <vt:lpstr>Education and Training</vt:lpstr>
      <vt:lpstr>PowerPoint Presentation</vt:lpstr>
      <vt:lpstr>Service</vt:lpstr>
      <vt:lpstr>PowerPoint Presentation</vt:lpstr>
      <vt:lpstr>Build Strong Clubs</vt:lpstr>
      <vt:lpstr>Marketing and Communication MARCOM</vt:lpstr>
      <vt:lpstr>Final Thoughts</vt:lpstr>
      <vt:lpstr>Governor Readiness</vt:lpstr>
      <vt:lpstr>Executive Coaching</vt:lpstr>
      <vt:lpstr>Struggling Club Support</vt:lpstr>
    </vt:vector>
  </TitlesOfParts>
  <Company>Kin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good publication photo?</dc:title>
  <dc:creator>nesson</dc:creator>
  <cp:lastModifiedBy>Monika McKean</cp:lastModifiedBy>
  <cp:revision>204</cp:revision>
  <dcterms:created xsi:type="dcterms:W3CDTF">2013-06-25T19:42:48Z</dcterms:created>
  <dcterms:modified xsi:type="dcterms:W3CDTF">2017-10-31T18:33:49Z</dcterms:modified>
</cp:coreProperties>
</file>