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7" r:id="rId3"/>
    <p:sldId id="26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102475" cy="9388475"/>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1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71" autoAdjust="0"/>
    <p:restoredTop sz="81236" autoAdjust="0"/>
  </p:normalViewPr>
  <p:slideViewPr>
    <p:cSldViewPr>
      <p:cViewPr varScale="1">
        <p:scale>
          <a:sx n="95" d="100"/>
          <a:sy n="95" d="100"/>
        </p:scale>
        <p:origin x="9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CF65E0-08AB-4E3D-BC69-BD64B7DACB4B}" type="datetimeFigureOut">
              <a:rPr lang="en-CA" smtClean="0"/>
              <a:t>01/11/2017</a:t>
            </a:fld>
            <a:endParaRPr lang="en-CA"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FFCF7AB-FF5D-4FC3-AFC8-60479E6C3B1A}" type="slidenum">
              <a:rPr lang="en-CA" smtClean="0"/>
              <a:t>‹#›</a:t>
            </a:fld>
            <a:endParaRPr lang="en-CA" dirty="0"/>
          </a:p>
        </p:txBody>
      </p:sp>
    </p:spTree>
    <p:extLst>
      <p:ext uri="{BB962C8B-B14F-4D97-AF65-F5344CB8AC3E}">
        <p14:creationId xmlns:p14="http://schemas.microsoft.com/office/powerpoint/2010/main" val="349532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F7AB-FF5D-4FC3-AFC8-60479E6C3B1A}" type="slidenum">
              <a:rPr lang="en-CA" smtClean="0"/>
              <a:t>10</a:t>
            </a:fld>
            <a:endParaRPr lang="en-CA" dirty="0"/>
          </a:p>
        </p:txBody>
      </p:sp>
    </p:spTree>
    <p:extLst>
      <p:ext uri="{BB962C8B-B14F-4D97-AF65-F5344CB8AC3E}">
        <p14:creationId xmlns:p14="http://schemas.microsoft.com/office/powerpoint/2010/main" val="226513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F7AB-FF5D-4FC3-AFC8-60479E6C3B1A}" type="slidenum">
              <a:rPr lang="en-CA" smtClean="0"/>
              <a:t>11</a:t>
            </a:fld>
            <a:endParaRPr lang="en-CA" dirty="0"/>
          </a:p>
        </p:txBody>
      </p:sp>
    </p:spTree>
    <p:extLst>
      <p:ext uri="{BB962C8B-B14F-4D97-AF65-F5344CB8AC3E}">
        <p14:creationId xmlns:p14="http://schemas.microsoft.com/office/powerpoint/2010/main" val="56657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Play slide </a:t>
            </a:r>
            <a:r>
              <a:rPr lang="en-CA"/>
              <a:t>show Fellowship Pics</a:t>
            </a:r>
          </a:p>
          <a:p>
            <a:endParaRPr lang="en-US"/>
          </a:p>
        </p:txBody>
      </p:sp>
      <p:sp>
        <p:nvSpPr>
          <p:cNvPr id="4" name="Slide Number Placeholder 3"/>
          <p:cNvSpPr>
            <a:spLocks noGrp="1"/>
          </p:cNvSpPr>
          <p:nvPr>
            <p:ph type="sldNum" sz="quarter" idx="10"/>
          </p:nvPr>
        </p:nvSpPr>
        <p:spPr/>
        <p:txBody>
          <a:bodyPr/>
          <a:lstStyle/>
          <a:p>
            <a:fld id="{DFFCF7AB-FF5D-4FC3-AFC8-60479E6C3B1A}" type="slidenum">
              <a:rPr lang="en-CA" smtClean="0"/>
              <a:t>19</a:t>
            </a:fld>
            <a:endParaRPr lang="en-CA" dirty="0"/>
          </a:p>
        </p:txBody>
      </p:sp>
    </p:spTree>
    <p:extLst>
      <p:ext uri="{BB962C8B-B14F-4D97-AF65-F5344CB8AC3E}">
        <p14:creationId xmlns:p14="http://schemas.microsoft.com/office/powerpoint/2010/main" val="207883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fld id="{FCD9E2DC-0907-424A-92E6-ADDE8DAADFE0}" type="slidenum">
              <a:rPr lang="en-CA" altLang="en-US"/>
              <a:pPr/>
              <a:t>‹#›</a:t>
            </a:fld>
            <a:endParaRPr lang="en-CA" altLang="en-US" dirty="0"/>
          </a:p>
        </p:txBody>
      </p:sp>
    </p:spTree>
    <p:extLst>
      <p:ext uri="{BB962C8B-B14F-4D97-AF65-F5344CB8AC3E}">
        <p14:creationId xmlns:p14="http://schemas.microsoft.com/office/powerpoint/2010/main" val="168374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3A32F823-78DB-4C80-93DA-C049C0BCF23C}" type="slidenum">
              <a:rPr lang="en-CA" altLang="en-US"/>
              <a:pPr/>
              <a:t>‹#›</a:t>
            </a:fld>
            <a:endParaRPr lang="en-CA" altLang="en-US" dirty="0"/>
          </a:p>
        </p:txBody>
      </p:sp>
    </p:spTree>
    <p:extLst>
      <p:ext uri="{BB962C8B-B14F-4D97-AF65-F5344CB8AC3E}">
        <p14:creationId xmlns:p14="http://schemas.microsoft.com/office/powerpoint/2010/main" val="401004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17575"/>
            <a:ext cx="2057400" cy="52371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68313" y="917575"/>
            <a:ext cx="6019800" cy="5237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1D69B1AB-B498-4CF9-941A-C31E0C845C17}" type="slidenum">
              <a:rPr lang="en-CA" altLang="en-US"/>
              <a:pPr/>
              <a:t>‹#›</a:t>
            </a:fld>
            <a:endParaRPr lang="en-CA" altLang="en-US" dirty="0"/>
          </a:p>
        </p:txBody>
      </p:sp>
    </p:spTree>
    <p:extLst>
      <p:ext uri="{BB962C8B-B14F-4D97-AF65-F5344CB8AC3E}">
        <p14:creationId xmlns:p14="http://schemas.microsoft.com/office/powerpoint/2010/main" val="306262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917575"/>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68313" y="2060575"/>
            <a:ext cx="8229600" cy="4094163"/>
          </a:xfrm>
        </p:spPr>
        <p:txBody>
          <a:bodyPr/>
          <a:lstStyle/>
          <a:p>
            <a:pPr lvl="0"/>
            <a:endParaRPr lang="en-CA" noProof="0" dirty="0"/>
          </a:p>
        </p:txBody>
      </p:sp>
      <p:sp>
        <p:nvSpPr>
          <p:cNvPr id="4" name="Rectangle 6"/>
          <p:cNvSpPr>
            <a:spLocks noGrp="1" noChangeArrowheads="1"/>
          </p:cNvSpPr>
          <p:nvPr>
            <p:ph type="sldNum" sz="quarter" idx="10"/>
          </p:nvPr>
        </p:nvSpPr>
        <p:spPr>
          <a:ln/>
        </p:spPr>
        <p:txBody>
          <a:bodyPr/>
          <a:lstStyle>
            <a:lvl1pPr>
              <a:defRPr/>
            </a:lvl1pPr>
          </a:lstStyle>
          <a:p>
            <a:fld id="{0F2D5277-4938-43B5-9593-65E5D2AC6586}" type="slidenum">
              <a:rPr lang="en-CA" altLang="en-US"/>
              <a:pPr/>
              <a:t>‹#›</a:t>
            </a:fld>
            <a:endParaRPr lang="en-CA" altLang="en-US" dirty="0"/>
          </a:p>
        </p:txBody>
      </p:sp>
    </p:spTree>
    <p:extLst>
      <p:ext uri="{BB962C8B-B14F-4D97-AF65-F5344CB8AC3E}">
        <p14:creationId xmlns:p14="http://schemas.microsoft.com/office/powerpoint/2010/main" val="82336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E296-04F1-4ECA-9394-39AE929DE5E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64DC563-A392-497E-8DE9-ADE677B86F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11F14776-7D45-4B2F-AA19-9C56348A0A58}"/>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5" name="Footer Placeholder 4">
            <a:extLst>
              <a:ext uri="{FF2B5EF4-FFF2-40B4-BE49-F238E27FC236}">
                <a16:creationId xmlns:a16="http://schemas.microsoft.com/office/drawing/2014/main" xmlns="" id="{6991E705-8554-47BF-8F6C-4770741BE5CB}"/>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a16="http://schemas.microsoft.com/office/drawing/2014/main" xmlns="" id="{B478D556-897C-4962-A20D-9AA4171F88D3}"/>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793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14E46-3186-4A5B-B8C9-4296FCBFE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13CC42-B09D-4DE0-8E3B-20DBDED669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9C09AB-7D9B-49B4-A2BE-9A0779C94AB6}"/>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5" name="Footer Placeholder 4">
            <a:extLst>
              <a:ext uri="{FF2B5EF4-FFF2-40B4-BE49-F238E27FC236}">
                <a16:creationId xmlns:a16="http://schemas.microsoft.com/office/drawing/2014/main" xmlns="" id="{21AAE406-38A4-4206-80C2-9DD69125523B}"/>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a16="http://schemas.microsoft.com/office/drawing/2014/main" xmlns="" id="{D4F9F36B-1FB9-49C1-8215-79326E501BDC}"/>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6418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825B8-6779-4A63-926E-DDC7AD4AA41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9B5627F-4121-4635-BFCF-D8DF90EBEF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A367B28-570C-4587-AE05-DD58F0B71713}"/>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5" name="Footer Placeholder 4">
            <a:extLst>
              <a:ext uri="{FF2B5EF4-FFF2-40B4-BE49-F238E27FC236}">
                <a16:creationId xmlns:a16="http://schemas.microsoft.com/office/drawing/2014/main" xmlns="" id="{B38EF409-DDA8-4935-AF78-EA3F8B7E074B}"/>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a16="http://schemas.microsoft.com/office/drawing/2014/main" xmlns="" id="{4E00EFB3-F402-4583-9705-AB85CD33BD49}"/>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2956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87191-33CC-4588-A16A-50B010AF2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09AEA38-96DA-49AA-A94C-D2D6295F0C1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B3689B-B797-4EA4-973D-D26C54FE48D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315097E-E76A-4E57-BACB-20808894B37D}"/>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6" name="Footer Placeholder 5">
            <a:extLst>
              <a:ext uri="{FF2B5EF4-FFF2-40B4-BE49-F238E27FC236}">
                <a16:creationId xmlns:a16="http://schemas.microsoft.com/office/drawing/2014/main" xmlns="" id="{72955B11-21F5-4D8D-BBE5-DA9B143DD262}"/>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a16="http://schemas.microsoft.com/office/drawing/2014/main" xmlns="" id="{502441B6-5E6B-4B57-91E4-567D8430B16F}"/>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793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9285A-8A51-4473-BEA3-F54DB893B0B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736495B-7A93-470C-84EA-D0467DEE5E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7DFFE328-9EE5-4B11-99D3-AE51946DF6C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50ADC6D-90E7-40BA-8B1F-51E0405A1C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970A749-2A35-422A-A79D-CAC8D9A47E2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C69F450-42E8-4E74-B08F-644183E72514}"/>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8" name="Footer Placeholder 7">
            <a:extLst>
              <a:ext uri="{FF2B5EF4-FFF2-40B4-BE49-F238E27FC236}">
                <a16:creationId xmlns:a16="http://schemas.microsoft.com/office/drawing/2014/main" xmlns="" id="{D1C0F301-F8DF-42B7-91EC-BDBA617DED7A}"/>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a16="http://schemas.microsoft.com/office/drawing/2014/main" xmlns="" id="{8F86DD64-1FC6-4836-B994-6E5F29BE1F06}"/>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6866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34A59-831E-4A9C-B631-55048D588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1F1E0D-C30E-4B75-8DEA-09D75E599A7F}"/>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4" name="Footer Placeholder 3">
            <a:extLst>
              <a:ext uri="{FF2B5EF4-FFF2-40B4-BE49-F238E27FC236}">
                <a16:creationId xmlns:a16="http://schemas.microsoft.com/office/drawing/2014/main" xmlns="" id="{8E0E8B97-58D4-462B-A424-86F4A80929F1}"/>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a16="http://schemas.microsoft.com/office/drawing/2014/main" xmlns="" id="{B150E23F-4C18-4E2C-9FE8-E47B4548A2E8}"/>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763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FCB2D4-8393-48E2-A500-1F60A99BD483}"/>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3" name="Footer Placeholder 2">
            <a:extLst>
              <a:ext uri="{FF2B5EF4-FFF2-40B4-BE49-F238E27FC236}">
                <a16:creationId xmlns:a16="http://schemas.microsoft.com/office/drawing/2014/main" xmlns="" id="{D2E3A819-F21C-4575-A941-1A498DC2DBBD}"/>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a16="http://schemas.microsoft.com/office/drawing/2014/main" xmlns="" id="{D5295575-D091-4AEE-B39D-0DFC8A2841CA}"/>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734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9530130D-968B-466A-BDFE-16177B6A510D}" type="slidenum">
              <a:rPr lang="en-CA" altLang="en-US"/>
              <a:pPr/>
              <a:t>‹#›</a:t>
            </a:fld>
            <a:endParaRPr lang="en-CA" altLang="en-US" dirty="0"/>
          </a:p>
        </p:txBody>
      </p:sp>
    </p:spTree>
    <p:extLst>
      <p:ext uri="{BB962C8B-B14F-4D97-AF65-F5344CB8AC3E}">
        <p14:creationId xmlns:p14="http://schemas.microsoft.com/office/powerpoint/2010/main" val="3490587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060F4-4426-4020-80F2-17A0451A02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6DDB9E4-5861-41B2-B0F2-A6EDB5B525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8224B1-05ED-41B6-BE40-2E81043BF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CB609F0-A05C-4B1A-A744-98F50070CFF6}"/>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6" name="Footer Placeholder 5">
            <a:extLst>
              <a:ext uri="{FF2B5EF4-FFF2-40B4-BE49-F238E27FC236}">
                <a16:creationId xmlns:a16="http://schemas.microsoft.com/office/drawing/2014/main" xmlns="" id="{8A8D401E-4324-4CFA-9278-453840CB8A02}"/>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a16="http://schemas.microsoft.com/office/drawing/2014/main" xmlns="" id="{C97A2B76-1856-4AA3-BACC-751102B7DB23}"/>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434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238EE-F223-4D28-8AFC-344E9F856A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BC539C2-DBB3-40BB-864F-3DF05B3796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B5567C78-3E3E-4547-B072-1D7C22544E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8C5DDEC-FB25-426C-A5D2-3DE220A9EC2F}"/>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6" name="Footer Placeholder 5">
            <a:extLst>
              <a:ext uri="{FF2B5EF4-FFF2-40B4-BE49-F238E27FC236}">
                <a16:creationId xmlns:a16="http://schemas.microsoft.com/office/drawing/2014/main" xmlns="" id="{716822E9-E070-4F13-9D51-A4BD7B48F8D4}"/>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a16="http://schemas.microsoft.com/office/drawing/2014/main" xmlns="" id="{DA1CA949-B4A1-4A90-B446-2092E761FC05}"/>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833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5382A-1FD5-44B1-A2E9-B5F1178B6E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CF8AFF-B2C0-49FD-8C84-A3ABC01F2E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464C07-424E-4CD6-BB6F-4C1C43427BD2}"/>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5" name="Footer Placeholder 4">
            <a:extLst>
              <a:ext uri="{FF2B5EF4-FFF2-40B4-BE49-F238E27FC236}">
                <a16:creationId xmlns:a16="http://schemas.microsoft.com/office/drawing/2014/main" xmlns="" id="{000CF5F8-AEB1-4EA8-BBBE-163435327E9B}"/>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a16="http://schemas.microsoft.com/office/drawing/2014/main" xmlns="" id="{137C476B-1278-4AE9-BC2B-1EF953B56C3A}"/>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63245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D10A24-167B-4FC2-9548-7DE5FD61F8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D143800-83F1-4B25-9611-91083092A36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438082-1F45-4194-8510-C13B4FB4F3A5}"/>
              </a:ext>
            </a:extLst>
          </p:cNvPr>
          <p:cNvSpPr>
            <a:spLocks noGrp="1"/>
          </p:cNvSpPr>
          <p:nvPr>
            <p:ph type="dt" sz="half" idx="10"/>
          </p:nvPr>
        </p:nvSpPr>
        <p:spPr/>
        <p:txBody>
          <a:bodyPr/>
          <a:lstStyle/>
          <a:p>
            <a:fld id="{2D880867-E375-4D6B-9E45-BFD2AEA55DF5}" type="datetimeFigureOut">
              <a:rPr lang="en-US" smtClean="0">
                <a:solidFill>
                  <a:prstClr val="white">
                    <a:tint val="75000"/>
                  </a:prstClr>
                </a:solidFill>
              </a:rPr>
              <a:pPr/>
              <a:t>11/1/2017</a:t>
            </a:fld>
            <a:endParaRPr lang="en-US">
              <a:solidFill>
                <a:prstClr val="white">
                  <a:tint val="75000"/>
                </a:prstClr>
              </a:solidFill>
            </a:endParaRPr>
          </a:p>
        </p:txBody>
      </p:sp>
      <p:sp>
        <p:nvSpPr>
          <p:cNvPr id="5" name="Footer Placeholder 4">
            <a:extLst>
              <a:ext uri="{FF2B5EF4-FFF2-40B4-BE49-F238E27FC236}">
                <a16:creationId xmlns:a16="http://schemas.microsoft.com/office/drawing/2014/main" xmlns="" id="{E0800DB9-D9D5-4B95-AC8C-CBE5BE3C598F}"/>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a16="http://schemas.microsoft.com/office/drawing/2014/main" xmlns="" id="{3E4F6095-7FD2-41D7-91BD-A686EDA78A43}"/>
              </a:ext>
            </a:extLst>
          </p:cNvPr>
          <p:cNvSpPr>
            <a:spLocks noGrp="1"/>
          </p:cNvSpPr>
          <p:nvPr>
            <p:ph type="sldNum" sz="quarter" idx="12"/>
          </p:nvPr>
        </p:nvSpPr>
        <p:spPr/>
        <p:txBody>
          <a:bodyPr/>
          <a:lstStyle/>
          <a:p>
            <a:fld id="{46F7FB9C-A1BF-494B-90B7-E54F8D3B7A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457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278F8522-48EC-446D-8C81-123D5FCCFAF0}" type="slidenum">
              <a:rPr lang="en-CA" altLang="en-US"/>
              <a:pPr/>
              <a:t>‹#›</a:t>
            </a:fld>
            <a:endParaRPr lang="en-CA" altLang="en-US" dirty="0"/>
          </a:p>
        </p:txBody>
      </p:sp>
    </p:spTree>
    <p:extLst>
      <p:ext uri="{BB962C8B-B14F-4D97-AF65-F5344CB8AC3E}">
        <p14:creationId xmlns:p14="http://schemas.microsoft.com/office/powerpoint/2010/main" val="141311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68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9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C649B33A-CD38-4847-969D-CCF938034E70}" type="slidenum">
              <a:rPr lang="en-CA" altLang="en-US"/>
              <a:pPr/>
              <a:t>‹#›</a:t>
            </a:fld>
            <a:endParaRPr lang="en-CA" altLang="en-US" dirty="0"/>
          </a:p>
        </p:txBody>
      </p:sp>
    </p:spTree>
    <p:extLst>
      <p:ext uri="{BB962C8B-B14F-4D97-AF65-F5344CB8AC3E}">
        <p14:creationId xmlns:p14="http://schemas.microsoft.com/office/powerpoint/2010/main" val="39761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79C77D0A-B820-4F4A-A59A-04107B4D8820}" type="slidenum">
              <a:rPr lang="en-CA" altLang="en-US"/>
              <a:pPr/>
              <a:t>‹#›</a:t>
            </a:fld>
            <a:endParaRPr lang="en-CA" altLang="en-US" dirty="0"/>
          </a:p>
        </p:txBody>
      </p:sp>
    </p:spTree>
    <p:extLst>
      <p:ext uri="{BB962C8B-B14F-4D97-AF65-F5344CB8AC3E}">
        <p14:creationId xmlns:p14="http://schemas.microsoft.com/office/powerpoint/2010/main" val="299648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fld id="{3F4C68CF-E2F9-49AF-B0D0-6B22C4FB23EC}" type="slidenum">
              <a:rPr lang="en-CA" altLang="en-US"/>
              <a:pPr/>
              <a:t>‹#›</a:t>
            </a:fld>
            <a:endParaRPr lang="en-CA" altLang="en-US" dirty="0"/>
          </a:p>
        </p:txBody>
      </p:sp>
    </p:spTree>
    <p:extLst>
      <p:ext uri="{BB962C8B-B14F-4D97-AF65-F5344CB8AC3E}">
        <p14:creationId xmlns:p14="http://schemas.microsoft.com/office/powerpoint/2010/main" val="10051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A5150E6-8FC2-448E-A81B-82BCAB9E3CC5}" type="slidenum">
              <a:rPr lang="en-CA" altLang="en-US"/>
              <a:pPr/>
              <a:t>‹#›</a:t>
            </a:fld>
            <a:endParaRPr lang="en-CA" altLang="en-US" dirty="0"/>
          </a:p>
        </p:txBody>
      </p:sp>
    </p:spTree>
    <p:extLst>
      <p:ext uri="{BB962C8B-B14F-4D97-AF65-F5344CB8AC3E}">
        <p14:creationId xmlns:p14="http://schemas.microsoft.com/office/powerpoint/2010/main" val="138741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E90ED26-DFCA-4E7D-8C7E-972AE2CCBB61}" type="slidenum">
              <a:rPr lang="en-CA" altLang="en-US"/>
              <a:pPr/>
              <a:t>‹#›</a:t>
            </a:fld>
            <a:endParaRPr lang="en-CA" altLang="en-US" dirty="0"/>
          </a:p>
        </p:txBody>
      </p:sp>
    </p:spTree>
    <p:extLst>
      <p:ext uri="{BB962C8B-B14F-4D97-AF65-F5344CB8AC3E}">
        <p14:creationId xmlns:p14="http://schemas.microsoft.com/office/powerpoint/2010/main" val="284041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FB992BF-ED54-49C3-A72C-F9F89FF85195}" type="slidenum">
              <a:rPr lang="en-CA" altLang="en-US"/>
              <a:pPr/>
              <a:t>‹#›</a:t>
            </a:fld>
            <a:endParaRPr lang="en-CA" altLang="en-US" dirty="0"/>
          </a:p>
        </p:txBody>
      </p:sp>
    </p:spTree>
    <p:extLst>
      <p:ext uri="{BB962C8B-B14F-4D97-AF65-F5344CB8AC3E}">
        <p14:creationId xmlns:p14="http://schemas.microsoft.com/office/powerpoint/2010/main" val="87659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p:cNvSpPr>
            <a:spLocks noGrp="1" noChangeArrowheads="1"/>
          </p:cNvSpPr>
          <p:nvPr>
            <p:ph type="body" idx="1"/>
          </p:nvPr>
        </p:nvSpPr>
        <p:spPr bwMode="auto">
          <a:xfrm>
            <a:off x="468313" y="2060575"/>
            <a:ext cx="82296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FBE965-838A-46F5-BCAE-7D9A6B462795}" type="slidenum">
              <a:rPr lang="en-CA" altLang="en-US"/>
              <a:pPr/>
              <a:t>‹#›</a:t>
            </a:fld>
            <a:endParaRPr lang="en-CA" altLang="en-US" dirty="0"/>
          </a:p>
        </p:txBody>
      </p:sp>
      <p:pic>
        <p:nvPicPr>
          <p:cNvPr id="1029" name="Picture 10" descr="KinCanadaLogo2013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188913"/>
            <a:ext cx="29527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6237288"/>
            <a:ext cx="9936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rgbClr val="521C78"/>
          </a:solidFill>
          <a:latin typeface="+mj-lt"/>
          <a:ea typeface="+mj-ea"/>
          <a:cs typeface="+mj-cs"/>
        </a:defRPr>
      </a:lvl1pPr>
      <a:lvl2pPr algn="ctr" rtl="0" eaLnBrk="0" fontAlgn="base" hangingPunct="0">
        <a:spcBef>
          <a:spcPct val="0"/>
        </a:spcBef>
        <a:spcAft>
          <a:spcPct val="0"/>
        </a:spcAft>
        <a:defRPr sz="4400">
          <a:solidFill>
            <a:srgbClr val="521C78"/>
          </a:solidFill>
          <a:latin typeface="Myriad Pro" pitchFamily="34" charset="0"/>
          <a:cs typeface="Arial" charset="0"/>
        </a:defRPr>
      </a:lvl2pPr>
      <a:lvl3pPr algn="ctr" rtl="0" eaLnBrk="0" fontAlgn="base" hangingPunct="0">
        <a:spcBef>
          <a:spcPct val="0"/>
        </a:spcBef>
        <a:spcAft>
          <a:spcPct val="0"/>
        </a:spcAft>
        <a:defRPr sz="4400">
          <a:solidFill>
            <a:srgbClr val="521C78"/>
          </a:solidFill>
          <a:latin typeface="Myriad Pro" pitchFamily="34" charset="0"/>
          <a:cs typeface="Arial" charset="0"/>
        </a:defRPr>
      </a:lvl3pPr>
      <a:lvl4pPr algn="ctr" rtl="0" eaLnBrk="0" fontAlgn="base" hangingPunct="0">
        <a:spcBef>
          <a:spcPct val="0"/>
        </a:spcBef>
        <a:spcAft>
          <a:spcPct val="0"/>
        </a:spcAft>
        <a:defRPr sz="4400">
          <a:solidFill>
            <a:srgbClr val="521C78"/>
          </a:solidFill>
          <a:latin typeface="Myriad Pro" pitchFamily="34" charset="0"/>
          <a:cs typeface="Arial" charset="0"/>
        </a:defRPr>
      </a:lvl4pPr>
      <a:lvl5pPr algn="ctr" rtl="0" eaLnBrk="0" fontAlgn="base" hangingPunct="0">
        <a:spcBef>
          <a:spcPct val="0"/>
        </a:spcBef>
        <a:spcAft>
          <a:spcPct val="0"/>
        </a:spcAft>
        <a:defRPr sz="4400">
          <a:solidFill>
            <a:srgbClr val="521C78"/>
          </a:solidFill>
          <a:latin typeface="Myriad Pro" pitchFamily="34" charset="0"/>
          <a:cs typeface="Arial" charset="0"/>
        </a:defRPr>
      </a:lvl5pPr>
      <a:lvl6pPr marL="457200" algn="ctr" rtl="0" fontAlgn="base">
        <a:spcBef>
          <a:spcPct val="0"/>
        </a:spcBef>
        <a:spcAft>
          <a:spcPct val="0"/>
        </a:spcAft>
        <a:defRPr sz="4400">
          <a:solidFill>
            <a:srgbClr val="521C78"/>
          </a:solidFill>
          <a:latin typeface="Myriad Pro" pitchFamily="34" charset="0"/>
          <a:cs typeface="Arial" charset="0"/>
        </a:defRPr>
      </a:lvl6pPr>
      <a:lvl7pPr marL="914400" algn="ctr" rtl="0" fontAlgn="base">
        <a:spcBef>
          <a:spcPct val="0"/>
        </a:spcBef>
        <a:spcAft>
          <a:spcPct val="0"/>
        </a:spcAft>
        <a:defRPr sz="4400">
          <a:solidFill>
            <a:srgbClr val="521C78"/>
          </a:solidFill>
          <a:latin typeface="Myriad Pro" pitchFamily="34" charset="0"/>
          <a:cs typeface="Arial" charset="0"/>
        </a:defRPr>
      </a:lvl7pPr>
      <a:lvl8pPr marL="1371600" algn="ctr" rtl="0" fontAlgn="base">
        <a:spcBef>
          <a:spcPct val="0"/>
        </a:spcBef>
        <a:spcAft>
          <a:spcPct val="0"/>
        </a:spcAft>
        <a:defRPr sz="4400">
          <a:solidFill>
            <a:srgbClr val="521C78"/>
          </a:solidFill>
          <a:latin typeface="Myriad Pro" pitchFamily="34" charset="0"/>
          <a:cs typeface="Arial" charset="0"/>
        </a:defRPr>
      </a:lvl8pPr>
      <a:lvl9pPr marL="1828800" algn="ctr" rtl="0" fontAlgn="base">
        <a:spcBef>
          <a:spcPct val="0"/>
        </a:spcBef>
        <a:spcAft>
          <a:spcPct val="0"/>
        </a:spcAft>
        <a:defRPr sz="4400">
          <a:solidFill>
            <a:srgbClr val="521C78"/>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8983D64-EB9E-4CA3-A7C5-6C727F50C93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1568C91-5771-4401-A5DC-0EA96030D8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D996D8-1A42-4A9B-9143-3B186B454F2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2D880867-E375-4D6B-9E45-BFD2AEA55DF5}" type="datetimeFigureOut">
              <a:rPr lang="en-US" smtClean="0">
                <a:solidFill>
                  <a:prstClr val="white">
                    <a:tint val="75000"/>
                  </a:prstClr>
                </a:solidFill>
                <a:latin typeface="Calibri" panose="020F0502020204030204"/>
                <a:cs typeface="+mn-cs"/>
              </a:rPr>
              <a:pPr fontAlgn="auto">
                <a:spcBef>
                  <a:spcPts val="0"/>
                </a:spcBef>
                <a:spcAft>
                  <a:spcPts val="0"/>
                </a:spcAft>
              </a:pPr>
              <a:t>11/1/2017</a:t>
            </a:fld>
            <a:endParaRPr lang="en-US">
              <a:solidFill>
                <a:prstClr val="white">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xmlns="" id="{87FB8D88-FE68-4E95-9593-FE97643540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xmlns="" id="{0A546C75-B534-4980-BEAE-C5552249F6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6F7FB9C-A1BF-494B-90B7-E54F8D3B7A23}" type="slidenum">
              <a:rPr lang="en-US" smtClean="0">
                <a:solidFill>
                  <a:prstClr val="white">
                    <a:tint val="75000"/>
                  </a:prstClr>
                </a:solidFill>
                <a:latin typeface="Calibri" panose="020F0502020204030204"/>
                <a:cs typeface="+mn-cs"/>
              </a:rPr>
              <a:pPr fontAlgn="auto">
                <a:spcBef>
                  <a:spcPts val="0"/>
                </a:spcBef>
                <a:spcAft>
                  <a:spcPts val="0"/>
                </a:spcAft>
              </a:pPr>
              <a:t>‹#›</a:t>
            </a:fld>
            <a:endParaRPr lang="en-US">
              <a:solidFill>
                <a:prstClr val="white">
                  <a:tint val="75000"/>
                </a:prstClr>
              </a:solidFill>
              <a:latin typeface="Calibri" panose="020F0502020204030204"/>
              <a:cs typeface="+mn-cs"/>
            </a:endParaRPr>
          </a:p>
        </p:txBody>
      </p:sp>
    </p:spTree>
    <p:extLst>
      <p:ext uri="{BB962C8B-B14F-4D97-AF65-F5344CB8AC3E}">
        <p14:creationId xmlns:p14="http://schemas.microsoft.com/office/powerpoint/2010/main" val="417890039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lumberjackpet@bellnet.ca"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AF4F8-8EA8-412A-94A5-AF63698EAB28}"/>
              </a:ext>
            </a:extLst>
          </p:cNvPr>
          <p:cNvSpPr>
            <a:spLocks noGrp="1"/>
          </p:cNvSpPr>
          <p:nvPr>
            <p:ph type="ctrTitle"/>
          </p:nvPr>
        </p:nvSpPr>
        <p:spPr/>
        <p:txBody>
          <a:bodyPr/>
          <a:lstStyle/>
          <a:p>
            <a:r>
              <a:rPr lang="en-CA" dirty="0">
                <a:solidFill>
                  <a:srgbClr val="FF0000"/>
                </a:solidFill>
              </a:rPr>
              <a:t>District 1 Membership</a:t>
            </a:r>
            <a:endParaRPr lang="en-US" dirty="0">
              <a:solidFill>
                <a:srgbClr val="FF0000"/>
              </a:solidFill>
            </a:endParaRPr>
          </a:p>
        </p:txBody>
      </p:sp>
      <p:sp>
        <p:nvSpPr>
          <p:cNvPr id="3" name="Subtitle 2">
            <a:extLst>
              <a:ext uri="{FF2B5EF4-FFF2-40B4-BE49-F238E27FC236}">
                <a16:creationId xmlns:a16="http://schemas.microsoft.com/office/drawing/2014/main" xmlns="" id="{478010E1-6295-4AE7-94EA-F352B0E99688}"/>
              </a:ext>
            </a:extLst>
          </p:cNvPr>
          <p:cNvSpPr>
            <a:spLocks noGrp="1"/>
          </p:cNvSpPr>
          <p:nvPr>
            <p:ph type="subTitle" idx="1"/>
          </p:nvPr>
        </p:nvSpPr>
        <p:spPr/>
        <p:txBody>
          <a:bodyPr/>
          <a:lstStyle/>
          <a:p>
            <a:r>
              <a:rPr lang="en-CA" sz="4000" b="1" dirty="0"/>
              <a:t>FLC 2017</a:t>
            </a:r>
          </a:p>
          <a:p>
            <a:r>
              <a:rPr lang="en-CA" sz="4000" b="1" dirty="0"/>
              <a:t>Stayner’s HEE HAW!</a:t>
            </a:r>
          </a:p>
          <a:p>
            <a:endParaRPr lang="en-US" sz="4000" b="1" dirty="0"/>
          </a:p>
        </p:txBody>
      </p:sp>
    </p:spTree>
    <p:extLst>
      <p:ext uri="{BB962C8B-B14F-4D97-AF65-F5344CB8AC3E}">
        <p14:creationId xmlns:p14="http://schemas.microsoft.com/office/powerpoint/2010/main" val="110542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n Canada Club Health Assessment - Version 1.0 .pdf - Adobe Acrobat Reader DC">
            <a:extLst>
              <a:ext uri="{FF2B5EF4-FFF2-40B4-BE49-F238E27FC236}">
                <a16:creationId xmlns:a16="http://schemas.microsoft.com/office/drawing/2014/main" xmlns="" id="{3B9B8D81-6449-436D-A3ED-A0A17567C703}"/>
              </a:ext>
            </a:extLst>
          </p:cNvPr>
          <p:cNvPicPr>
            <a:picLocks noChangeAspect="1"/>
          </p:cNvPicPr>
          <p:nvPr/>
        </p:nvPicPr>
        <p:blipFill rotWithShape="1">
          <a:blip r:embed="rId3">
            <a:extLst>
              <a:ext uri="{28A0092B-C50C-407E-A947-70E740481C1C}">
                <a14:useLocalDpi xmlns:a14="http://schemas.microsoft.com/office/drawing/2010/main" val="0"/>
              </a:ext>
            </a:extLst>
          </a:blip>
          <a:srcRect l="25587" t="26401" r="43701" b="34730"/>
          <a:stretch/>
        </p:blipFill>
        <p:spPr>
          <a:xfrm>
            <a:off x="82223" y="1196752"/>
            <a:ext cx="8810257" cy="4608512"/>
          </a:xfrm>
          <a:prstGeom prst="rect">
            <a:avLst/>
          </a:prstGeom>
        </p:spPr>
      </p:pic>
    </p:spTree>
    <p:extLst>
      <p:ext uri="{BB962C8B-B14F-4D97-AF65-F5344CB8AC3E}">
        <p14:creationId xmlns:p14="http://schemas.microsoft.com/office/powerpoint/2010/main" val="922851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 Canada Club Health Assessment - Version 1.0 .pdf - Adobe Acrobat Reader DC">
            <a:extLst>
              <a:ext uri="{FF2B5EF4-FFF2-40B4-BE49-F238E27FC236}">
                <a16:creationId xmlns:a16="http://schemas.microsoft.com/office/drawing/2014/main" xmlns="" id="{FA6829B2-6E9F-433D-9F0B-15ED431B7B84}"/>
              </a:ext>
            </a:extLst>
          </p:cNvPr>
          <p:cNvPicPr>
            <a:picLocks noChangeAspect="1"/>
          </p:cNvPicPr>
          <p:nvPr/>
        </p:nvPicPr>
        <p:blipFill rotWithShape="1">
          <a:blip r:embed="rId3">
            <a:extLst>
              <a:ext uri="{28A0092B-C50C-407E-A947-70E740481C1C}">
                <a14:useLocalDpi xmlns:a14="http://schemas.microsoft.com/office/drawing/2010/main" val="0"/>
              </a:ext>
            </a:extLst>
          </a:blip>
          <a:srcRect l="25587" t="25013" r="43700" b="20849"/>
          <a:stretch/>
        </p:blipFill>
        <p:spPr>
          <a:xfrm>
            <a:off x="755576" y="980728"/>
            <a:ext cx="7488832" cy="5112568"/>
          </a:xfrm>
          <a:prstGeom prst="rect">
            <a:avLst/>
          </a:prstGeom>
        </p:spPr>
      </p:pic>
    </p:spTree>
    <p:extLst>
      <p:ext uri="{BB962C8B-B14F-4D97-AF65-F5344CB8AC3E}">
        <p14:creationId xmlns:p14="http://schemas.microsoft.com/office/powerpoint/2010/main" val="1159800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F715FA-8298-4A78-898B-6A74BE3F21B6}"/>
              </a:ext>
            </a:extLst>
          </p:cNvPr>
          <p:cNvSpPr txBox="1"/>
          <p:nvPr/>
        </p:nvSpPr>
        <p:spPr>
          <a:xfrm>
            <a:off x="1835696" y="1844824"/>
            <a:ext cx="5703806" cy="1046440"/>
          </a:xfrm>
          <a:prstGeom prst="rect">
            <a:avLst/>
          </a:prstGeom>
          <a:noFill/>
        </p:spPr>
        <p:txBody>
          <a:bodyPr wrap="none" rtlCol="0">
            <a:spAutoFit/>
          </a:bodyPr>
          <a:lstStyle/>
          <a:p>
            <a:r>
              <a:rPr lang="en-CA" sz="4400" b="1" dirty="0">
                <a:solidFill>
                  <a:srgbClr val="FF0000"/>
                </a:solidFill>
              </a:rPr>
              <a:t>Mentorship Program</a:t>
            </a:r>
          </a:p>
          <a:p>
            <a:endParaRPr lang="en-US" dirty="0"/>
          </a:p>
        </p:txBody>
      </p:sp>
      <p:sp>
        <p:nvSpPr>
          <p:cNvPr id="4" name="TextBox 3"/>
          <p:cNvSpPr txBox="1"/>
          <p:nvPr/>
        </p:nvSpPr>
        <p:spPr>
          <a:xfrm>
            <a:off x="2123728" y="3212976"/>
            <a:ext cx="5328592" cy="738664"/>
          </a:xfrm>
          <a:prstGeom prst="rect">
            <a:avLst/>
          </a:prstGeom>
          <a:noFill/>
        </p:spPr>
        <p:txBody>
          <a:bodyPr wrap="square" rtlCol="0">
            <a:spAutoFit/>
          </a:bodyPr>
          <a:lstStyle/>
          <a:p>
            <a:r>
              <a:rPr lang="en-CA" sz="2400" b="1" dirty="0" smtClean="0"/>
              <a:t>KIN CANADA MENTORSHIP VIDEO</a:t>
            </a:r>
          </a:p>
          <a:p>
            <a:endParaRPr lang="en-CA" dirty="0"/>
          </a:p>
        </p:txBody>
      </p:sp>
    </p:spTree>
    <p:extLst>
      <p:ext uri="{BB962C8B-B14F-4D97-AF65-F5344CB8AC3E}">
        <p14:creationId xmlns:p14="http://schemas.microsoft.com/office/powerpoint/2010/main" val="3987777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D26A8E-6828-498F-BFEA-2EB0DEE05483}"/>
              </a:ext>
            </a:extLst>
          </p:cNvPr>
          <p:cNvSpPr txBox="1"/>
          <p:nvPr/>
        </p:nvSpPr>
        <p:spPr>
          <a:xfrm>
            <a:off x="827584" y="1052736"/>
            <a:ext cx="7416825" cy="5262979"/>
          </a:xfrm>
          <a:prstGeom prst="rect">
            <a:avLst/>
          </a:prstGeom>
          <a:noFill/>
        </p:spPr>
        <p:txBody>
          <a:bodyPr wrap="square" rtlCol="0">
            <a:spAutoFit/>
          </a:bodyPr>
          <a:lstStyle/>
          <a:p>
            <a:r>
              <a:rPr lang="en-US" sz="2400" b="1" dirty="0"/>
              <a:t>To the Mentee: </a:t>
            </a:r>
            <a:endParaRPr lang="en-US" sz="2400" dirty="0"/>
          </a:p>
          <a:p>
            <a:r>
              <a:rPr lang="en-CA" sz="2400" dirty="0"/>
              <a:t>Thank you for joining Kin Canada. We want you to maximize your membership in Kin Canada by learning about your responsibilities and building relationships within your club. This guide will help you and your mentor set goals, plan activities and track your progress as you join us on this journey of serving our communities greatest need. </a:t>
            </a:r>
          </a:p>
          <a:p>
            <a:r>
              <a:rPr lang="en-CA" sz="2400" dirty="0"/>
              <a:t>Your mentor may be the Kin member who sponsored your membership or another experienced member within Kin Canada. Please work with them and have an open mind and giving spirit. If you do, you will be rewarded with a greater ability to serve your community’s greatest need. </a:t>
            </a:r>
            <a:endParaRPr lang="en-US" sz="2400" dirty="0"/>
          </a:p>
        </p:txBody>
      </p:sp>
    </p:spTree>
    <p:extLst>
      <p:ext uri="{BB962C8B-B14F-4D97-AF65-F5344CB8AC3E}">
        <p14:creationId xmlns:p14="http://schemas.microsoft.com/office/powerpoint/2010/main" val="974472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4F1BCB3-1F04-4A5B-886B-1CA829077719}"/>
              </a:ext>
            </a:extLst>
          </p:cNvPr>
          <p:cNvSpPr txBox="1"/>
          <p:nvPr/>
        </p:nvSpPr>
        <p:spPr>
          <a:xfrm>
            <a:off x="611560" y="1124744"/>
            <a:ext cx="7632849" cy="4893647"/>
          </a:xfrm>
          <a:prstGeom prst="rect">
            <a:avLst/>
          </a:prstGeom>
          <a:noFill/>
        </p:spPr>
        <p:txBody>
          <a:bodyPr wrap="square" rtlCol="0">
            <a:spAutoFit/>
          </a:bodyPr>
          <a:lstStyle/>
          <a:p>
            <a:r>
              <a:rPr lang="en-US" sz="2400" b="1" dirty="0"/>
              <a:t>To the Mentor: </a:t>
            </a:r>
            <a:endParaRPr lang="en-US" sz="2400" dirty="0"/>
          </a:p>
          <a:p>
            <a:r>
              <a:rPr lang="en-CA" sz="2400" dirty="0"/>
              <a:t>Thank you for stepping up to help your fellow Kin member begin his or her journey with Kin Canada. By ensuring that our members are well versed in the customs, traditions and business of Kin, we can better serve our communities. In doing so, you are assuring that your club and Kin Canada continues to have quality members well prepared to take the lead in meeting the pressing needs of their communities. </a:t>
            </a:r>
          </a:p>
          <a:p>
            <a:r>
              <a:rPr lang="en-CA" sz="2400" dirty="0"/>
              <a:t>This guide will help you and your mentee set goals, plan activities and track his or her progress as they join us on the journey of serving our communities greatest need. </a:t>
            </a:r>
            <a:endParaRPr lang="en-US" sz="2400" dirty="0"/>
          </a:p>
        </p:txBody>
      </p:sp>
    </p:spTree>
    <p:extLst>
      <p:ext uri="{BB962C8B-B14F-4D97-AF65-F5344CB8AC3E}">
        <p14:creationId xmlns:p14="http://schemas.microsoft.com/office/powerpoint/2010/main" val="320448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5FDE9A-27FA-4D0E-B920-8C6119C621CA}"/>
              </a:ext>
            </a:extLst>
          </p:cNvPr>
          <p:cNvSpPr txBox="1"/>
          <p:nvPr/>
        </p:nvSpPr>
        <p:spPr>
          <a:xfrm>
            <a:off x="467544" y="1124744"/>
            <a:ext cx="7920880" cy="5539978"/>
          </a:xfrm>
          <a:prstGeom prst="rect">
            <a:avLst/>
          </a:prstGeom>
          <a:noFill/>
        </p:spPr>
        <p:txBody>
          <a:bodyPr wrap="square" rtlCol="0">
            <a:spAutoFit/>
          </a:bodyPr>
          <a:lstStyle/>
          <a:p>
            <a:r>
              <a:rPr lang="en-US" sz="2400" b="1" dirty="0"/>
              <a:t>WHAT IS MENTORING? </a:t>
            </a:r>
            <a:endParaRPr lang="en-US" sz="2400" dirty="0"/>
          </a:p>
          <a:p>
            <a:r>
              <a:rPr lang="en-CA" sz="2400" dirty="0"/>
              <a:t>Mentoring is a relationship that meets a development need, benefiting all partners, mentor, mentee and the Association. </a:t>
            </a:r>
          </a:p>
          <a:p>
            <a:endParaRPr lang="en-CA" sz="2400" dirty="0"/>
          </a:p>
          <a:p>
            <a:r>
              <a:rPr lang="en-US" sz="2400" b="1" dirty="0"/>
              <a:t>A Mentor </a:t>
            </a:r>
            <a:endParaRPr lang="en-US" sz="2400" dirty="0"/>
          </a:p>
          <a:p>
            <a:r>
              <a:rPr lang="en-CA" sz="2400" dirty="0"/>
              <a:t> Takes a personal interest in and helps an inexperienced member (Mentee) </a:t>
            </a:r>
          </a:p>
          <a:p>
            <a:r>
              <a:rPr lang="en-CA" sz="2400" dirty="0"/>
              <a:t> Serves as a coach, confidante and role model reflecting Kin Canada’s stated values </a:t>
            </a:r>
          </a:p>
          <a:p>
            <a:r>
              <a:rPr lang="en-CA" sz="2400" dirty="0"/>
              <a:t> Offers knowledge, insight, perspective, and wisdom useful to the Mentee </a:t>
            </a:r>
          </a:p>
          <a:p>
            <a:r>
              <a:rPr lang="en-CA" sz="2400" dirty="0"/>
              <a:t> Helps someone become successful and learns new skills themselves </a:t>
            </a:r>
          </a:p>
          <a:p>
            <a:endParaRPr lang="en-US" dirty="0"/>
          </a:p>
        </p:txBody>
      </p:sp>
    </p:spTree>
    <p:extLst>
      <p:ext uri="{BB962C8B-B14F-4D97-AF65-F5344CB8AC3E}">
        <p14:creationId xmlns:p14="http://schemas.microsoft.com/office/powerpoint/2010/main" val="238720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E806C07-163C-4589-859D-DC02A593EA14}"/>
              </a:ext>
            </a:extLst>
          </p:cNvPr>
          <p:cNvSpPr txBox="1"/>
          <p:nvPr/>
        </p:nvSpPr>
        <p:spPr>
          <a:xfrm>
            <a:off x="827584" y="1124744"/>
            <a:ext cx="7488832" cy="5262979"/>
          </a:xfrm>
          <a:prstGeom prst="rect">
            <a:avLst/>
          </a:prstGeom>
          <a:noFill/>
        </p:spPr>
        <p:txBody>
          <a:bodyPr wrap="square" rtlCol="0">
            <a:spAutoFit/>
          </a:bodyPr>
          <a:lstStyle/>
          <a:p>
            <a:r>
              <a:rPr lang="en-CA" sz="2800" dirty="0"/>
              <a:t>With the aid of a mentor, members will: </a:t>
            </a:r>
          </a:p>
          <a:p>
            <a:r>
              <a:rPr lang="en-CA" sz="2800" dirty="0"/>
              <a:t> Better learn club and Kin Canada standards and customs </a:t>
            </a:r>
          </a:p>
          <a:p>
            <a:r>
              <a:rPr lang="en-CA" sz="2800" dirty="0"/>
              <a:t> Learn about projects, how to run a meeting, different ways of running meetings and use the KIN Rules of Order and understand the various roles of officers </a:t>
            </a:r>
          </a:p>
          <a:p>
            <a:r>
              <a:rPr lang="en-CA" sz="2800" dirty="0"/>
              <a:t> Develop confidence and furthers connections within Kin </a:t>
            </a:r>
          </a:p>
          <a:p>
            <a:r>
              <a:rPr lang="en-CA" sz="2800" dirty="0"/>
              <a:t> Learn about future opportunities that are available within Kin Canada and participate more </a:t>
            </a:r>
          </a:p>
        </p:txBody>
      </p:sp>
    </p:spTree>
    <p:extLst>
      <p:ext uri="{BB962C8B-B14F-4D97-AF65-F5344CB8AC3E}">
        <p14:creationId xmlns:p14="http://schemas.microsoft.com/office/powerpoint/2010/main" val="236342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9E746E-73B9-44E8-9E47-AE6E643C60FA}"/>
              </a:ext>
            </a:extLst>
          </p:cNvPr>
          <p:cNvSpPr txBox="1"/>
          <p:nvPr/>
        </p:nvSpPr>
        <p:spPr>
          <a:xfrm>
            <a:off x="755576" y="1484784"/>
            <a:ext cx="7560840" cy="4154984"/>
          </a:xfrm>
          <a:prstGeom prst="rect">
            <a:avLst/>
          </a:prstGeom>
          <a:noFill/>
        </p:spPr>
        <p:txBody>
          <a:bodyPr wrap="square" rtlCol="0">
            <a:spAutoFit/>
          </a:bodyPr>
          <a:lstStyle/>
          <a:p>
            <a:r>
              <a:rPr lang="en-CA" sz="4400" dirty="0"/>
              <a:t>I have applications for both Mentor and Mentee’s here today. I also have a gift I would like to present all those who apply to join the program this weekend.</a:t>
            </a:r>
            <a:endParaRPr lang="en-US" sz="4400" dirty="0"/>
          </a:p>
        </p:txBody>
      </p:sp>
    </p:spTree>
    <p:extLst>
      <p:ext uri="{BB962C8B-B14F-4D97-AF65-F5344CB8AC3E}">
        <p14:creationId xmlns:p14="http://schemas.microsoft.com/office/powerpoint/2010/main" val="166602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843558-CD58-4679-B9FD-35C71CAF6CC0}"/>
              </a:ext>
            </a:extLst>
          </p:cNvPr>
          <p:cNvSpPr txBox="1"/>
          <p:nvPr/>
        </p:nvSpPr>
        <p:spPr>
          <a:xfrm>
            <a:off x="755576" y="1196752"/>
            <a:ext cx="7416825" cy="4893647"/>
          </a:xfrm>
          <a:prstGeom prst="rect">
            <a:avLst/>
          </a:prstGeom>
          <a:noFill/>
        </p:spPr>
        <p:txBody>
          <a:bodyPr wrap="square" rtlCol="0">
            <a:spAutoFit/>
          </a:bodyPr>
          <a:lstStyle/>
          <a:p>
            <a:r>
              <a:rPr lang="en-CA" sz="2400" b="1" dirty="0"/>
              <a:t>Building on the Basics</a:t>
            </a:r>
            <a:r>
              <a:rPr lang="en-CA" sz="2400" dirty="0"/>
              <a:t> – Governor Debbie and our team believe that the foundation of our association is: </a:t>
            </a:r>
            <a:r>
              <a:rPr lang="en-CA" sz="2400" b="1" dirty="0"/>
              <a:t>Fellowship, Mentoring and Personal Development</a:t>
            </a:r>
            <a:r>
              <a:rPr lang="en-CA" sz="2400" dirty="0"/>
              <a:t>. Fellowship founded the association service came about after the fact.</a:t>
            </a:r>
          </a:p>
          <a:p>
            <a:r>
              <a:rPr lang="en-CA" sz="2400" dirty="0"/>
              <a:t>Through fellowship, mentoring and personal development are easier to achieve.</a:t>
            </a:r>
          </a:p>
          <a:p>
            <a:r>
              <a:rPr lang="en-CA" sz="2400" dirty="0"/>
              <a:t>Fellowship makes service and volunteering fun and enjoyable.</a:t>
            </a:r>
          </a:p>
          <a:p>
            <a:r>
              <a:rPr lang="en-CA" sz="2400" dirty="0"/>
              <a:t>Fellowship allows the member to grow. It exposes the member to new people, new ideas, and new concepts. All of these things help to build personal confidence in the member.</a:t>
            </a:r>
            <a:endParaRPr lang="en-US" sz="2400" dirty="0"/>
          </a:p>
        </p:txBody>
      </p:sp>
    </p:spTree>
    <p:extLst>
      <p:ext uri="{BB962C8B-B14F-4D97-AF65-F5344CB8AC3E}">
        <p14:creationId xmlns:p14="http://schemas.microsoft.com/office/powerpoint/2010/main" val="269505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6EA003-3C29-45ED-A115-FA76DD9D0F41}"/>
              </a:ext>
            </a:extLst>
          </p:cNvPr>
          <p:cNvSpPr txBox="1"/>
          <p:nvPr/>
        </p:nvSpPr>
        <p:spPr>
          <a:xfrm>
            <a:off x="971600" y="1844824"/>
            <a:ext cx="6984776" cy="2215991"/>
          </a:xfrm>
          <a:prstGeom prst="rect">
            <a:avLst/>
          </a:prstGeom>
          <a:noFill/>
        </p:spPr>
        <p:txBody>
          <a:bodyPr wrap="square" rtlCol="0">
            <a:spAutoFit/>
          </a:bodyPr>
          <a:lstStyle/>
          <a:p>
            <a:r>
              <a:rPr lang="en-CA" sz="6000" b="1" dirty="0"/>
              <a:t>What is fellowship?</a:t>
            </a:r>
          </a:p>
          <a:p>
            <a:endParaRPr lang="en-US" dirty="0"/>
          </a:p>
        </p:txBody>
      </p:sp>
    </p:spTree>
    <p:extLst>
      <p:ext uri="{BB962C8B-B14F-4D97-AF65-F5344CB8AC3E}">
        <p14:creationId xmlns:p14="http://schemas.microsoft.com/office/powerpoint/2010/main" val="290295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120E3-D10D-4905-8A3F-7A1ABD11A009}"/>
              </a:ext>
            </a:extLst>
          </p:cNvPr>
          <p:cNvSpPr>
            <a:spLocks noGrp="1"/>
          </p:cNvSpPr>
          <p:nvPr>
            <p:ph type="title"/>
          </p:nvPr>
        </p:nvSpPr>
        <p:spPr/>
        <p:txBody>
          <a:bodyPr/>
          <a:lstStyle/>
          <a:p>
            <a:r>
              <a:rPr lang="en-CA" dirty="0"/>
              <a:t> </a:t>
            </a:r>
            <a:br>
              <a:rPr lang="en-CA" dirty="0"/>
            </a:br>
            <a:endParaRPr lang="en-US" dirty="0"/>
          </a:p>
        </p:txBody>
      </p:sp>
      <p:pic>
        <p:nvPicPr>
          <p:cNvPr id="6" name="Content Placeholder 5">
            <a:extLst>
              <a:ext uri="{FF2B5EF4-FFF2-40B4-BE49-F238E27FC236}">
                <a16:creationId xmlns:a16="http://schemas.microsoft.com/office/drawing/2014/main" xmlns="" id="{FF9EFD82-09B8-4212-9561-4288FF7811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1435100"/>
            <a:ext cx="5160249" cy="3446180"/>
          </a:xfrm>
        </p:spPr>
      </p:pic>
      <p:sp>
        <p:nvSpPr>
          <p:cNvPr id="4" name="Text Placeholder 3">
            <a:extLst>
              <a:ext uri="{FF2B5EF4-FFF2-40B4-BE49-F238E27FC236}">
                <a16:creationId xmlns:a16="http://schemas.microsoft.com/office/drawing/2014/main" xmlns="" id="{837246DA-8B20-4E79-8449-9918BACC2E7C}"/>
              </a:ext>
            </a:extLst>
          </p:cNvPr>
          <p:cNvSpPr>
            <a:spLocks noGrp="1"/>
          </p:cNvSpPr>
          <p:nvPr>
            <p:ph type="body" sz="half" idx="2"/>
          </p:nvPr>
        </p:nvSpPr>
        <p:spPr>
          <a:xfrm>
            <a:off x="457199" y="2017224"/>
            <a:ext cx="3008313" cy="2281932"/>
          </a:xfrm>
        </p:spPr>
        <p:txBody>
          <a:bodyPr/>
          <a:lstStyle/>
          <a:p>
            <a:r>
              <a:rPr lang="en-CA" dirty="0"/>
              <a:t>2017-2018 District Club Support Director.</a:t>
            </a:r>
          </a:p>
          <a:p>
            <a:r>
              <a:rPr lang="en-CA" dirty="0"/>
              <a:t>Member of the Dresden Kinsmen Club since 2001</a:t>
            </a:r>
          </a:p>
          <a:p>
            <a:r>
              <a:rPr lang="en-CA" dirty="0"/>
              <a:t>2016-2017 Cystic Fibrosis Director</a:t>
            </a:r>
          </a:p>
          <a:p>
            <a:endParaRPr lang="en-CA" dirty="0"/>
          </a:p>
          <a:p>
            <a:r>
              <a:rPr lang="en-CA" dirty="0"/>
              <a:t>Ph 519-436-1746</a:t>
            </a:r>
          </a:p>
          <a:p>
            <a:r>
              <a:rPr lang="en-CA" dirty="0"/>
              <a:t>Email  </a:t>
            </a:r>
            <a:r>
              <a:rPr lang="en-CA" dirty="0">
                <a:hlinkClick r:id="rId3"/>
              </a:rPr>
              <a:t>lumberjackpet@bellnet.ca</a:t>
            </a:r>
            <a:endParaRPr lang="en-CA" dirty="0"/>
          </a:p>
          <a:p>
            <a:endParaRPr lang="en-CA" dirty="0"/>
          </a:p>
          <a:p>
            <a:endParaRPr lang="en-US" dirty="0"/>
          </a:p>
        </p:txBody>
      </p:sp>
    </p:spTree>
    <p:extLst>
      <p:ext uri="{BB962C8B-B14F-4D97-AF65-F5344CB8AC3E}">
        <p14:creationId xmlns:p14="http://schemas.microsoft.com/office/powerpoint/2010/main" val="725019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6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2509F26-B5DC-4BA7-B476-4CB044237A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a:solidFill>
                <a:prstClr val="white"/>
              </a:solidFill>
              <a:latin typeface="Impact" panose="020B0806030902050204"/>
            </a:endParaRPr>
          </a:p>
        </p:txBody>
      </p:sp>
      <p:sp>
        <p:nvSpPr>
          <p:cNvPr id="10" name="Rectangle 9">
            <a:extLst>
              <a:ext uri="{FF2B5EF4-FFF2-40B4-BE49-F238E27FC236}">
                <a16:creationId xmlns:a16="http://schemas.microsoft.com/office/drawing/2014/main" xmlns="" id="{DB103EB1-B135-4526-B883-33228FC27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611505" y="1369803"/>
            <a:ext cx="7920990" cy="4053078"/>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a:solidFill>
                <a:prstClr val="white"/>
              </a:solidFill>
              <a:latin typeface="Impact" panose="020B0806030902050204"/>
            </a:endParaRPr>
          </a:p>
        </p:txBody>
      </p:sp>
      <p:pic>
        <p:nvPicPr>
          <p:cNvPr id="3" name="Picture 2" descr="#1">
            <a:extLst>
              <a:ext uri="{FF2B5EF4-FFF2-40B4-BE49-F238E27FC236}">
                <a16:creationId xmlns:a16="http://schemas.microsoft.com/office/drawing/2014/main" xmlns="" id="{349F1BB5-ED62-4B09-955E-E1F661A10ADD}"/>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7220" r="1" b="18719"/>
          <a:stretch/>
        </p:blipFill>
        <p:spPr>
          <a:xfrm rot="21480000">
            <a:off x="359305" y="1367146"/>
            <a:ext cx="8435676" cy="4053003"/>
          </a:xfrm>
          <a:prstGeom prst="rect">
            <a:avLst/>
          </a:prstGeom>
        </p:spPr>
      </p:pic>
    </p:spTree>
    <p:extLst>
      <p:ext uri="{BB962C8B-B14F-4D97-AF65-F5344CB8AC3E}">
        <p14:creationId xmlns:p14="http://schemas.microsoft.com/office/powerpoint/2010/main" val="215057286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rgbClr val="7A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 name="Picture 2" descr="#2">
            <a:extLst>
              <a:ext uri="{FF2B5EF4-FFF2-40B4-BE49-F238E27FC236}">
                <a16:creationId xmlns:a16="http://schemas.microsoft.com/office/drawing/2014/main" xmlns="" id="{AA154AAD-DC6E-4B74-B00E-879A0F1AD1BA}"/>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6258" r="1" b="15627"/>
          <a:stretch/>
        </p:blipFill>
        <p:spPr>
          <a:xfrm>
            <a:off x="482600" y="1339850"/>
            <a:ext cx="8178800" cy="4178300"/>
          </a:xfrm>
          <a:prstGeom prst="rect">
            <a:avLst/>
          </a:prstGeom>
        </p:spPr>
      </p:pic>
      <p:sp>
        <p:nvSpPr>
          <p:cNvPr id="10" name="Rectangle 9">
            <a:extLst>
              <a:ext uri="{FF2B5EF4-FFF2-40B4-BE49-F238E27FC236}">
                <a16:creationId xmlns:a16="http://schemas.microsoft.com/office/drawing/2014/main" xmlns=""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121729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4514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2509F26-B5DC-4BA7-B476-4CB044237A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a:solidFill>
                <a:prstClr val="white"/>
              </a:solidFill>
              <a:latin typeface="Impact" panose="020B0806030902050204"/>
            </a:endParaRPr>
          </a:p>
        </p:txBody>
      </p:sp>
      <p:sp>
        <p:nvSpPr>
          <p:cNvPr id="10" name="Rectangle 9">
            <a:extLst>
              <a:ext uri="{FF2B5EF4-FFF2-40B4-BE49-F238E27FC236}">
                <a16:creationId xmlns:a16="http://schemas.microsoft.com/office/drawing/2014/main" xmlns="" id="{DB103EB1-B135-4526-B883-33228FC27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611505" y="1369803"/>
            <a:ext cx="7920990" cy="4053078"/>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a:solidFill>
                <a:prstClr val="white"/>
              </a:solidFill>
              <a:latin typeface="Impact" panose="020B0806030902050204"/>
            </a:endParaRPr>
          </a:p>
        </p:txBody>
      </p:sp>
      <p:pic>
        <p:nvPicPr>
          <p:cNvPr id="3" name="Picture 2" descr="#3">
            <a:extLst>
              <a:ext uri="{FF2B5EF4-FFF2-40B4-BE49-F238E27FC236}">
                <a16:creationId xmlns:a16="http://schemas.microsoft.com/office/drawing/2014/main" xmlns="" id="{13A93814-43D2-4E6C-AC37-7D7BCA34DF82}"/>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8409" r="1" b="17530"/>
          <a:stretch/>
        </p:blipFill>
        <p:spPr>
          <a:xfrm rot="21480000">
            <a:off x="853378" y="1609694"/>
            <a:ext cx="7437245" cy="3573297"/>
          </a:xfrm>
          <a:prstGeom prst="rect">
            <a:avLst/>
          </a:prstGeom>
        </p:spPr>
      </p:pic>
    </p:spTree>
    <p:extLst>
      <p:ext uri="{BB962C8B-B14F-4D97-AF65-F5344CB8AC3E}">
        <p14:creationId xmlns:p14="http://schemas.microsoft.com/office/powerpoint/2010/main" val="139116557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4">
            <a:extLst>
              <a:ext uri="{FF2B5EF4-FFF2-40B4-BE49-F238E27FC236}">
                <a16:creationId xmlns:a16="http://schemas.microsoft.com/office/drawing/2014/main" xmlns="" id="{E726E1E5-0E2F-486E-835B-7F8E6551E42E}"/>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25000"/>
          <a:stretch/>
        </p:blipFill>
        <p:spPr>
          <a:xfrm>
            <a:off x="15" y="857257"/>
            <a:ext cx="9143985" cy="5143493"/>
          </a:xfrm>
          <a:prstGeom prst="rect">
            <a:avLst/>
          </a:prstGeom>
        </p:spPr>
      </p:pic>
    </p:spTree>
    <p:extLst>
      <p:ext uri="{BB962C8B-B14F-4D97-AF65-F5344CB8AC3E}">
        <p14:creationId xmlns:p14="http://schemas.microsoft.com/office/powerpoint/2010/main" val="407983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5">
            <a:extLst>
              <a:ext uri="{FF2B5EF4-FFF2-40B4-BE49-F238E27FC236}">
                <a16:creationId xmlns:a16="http://schemas.microsoft.com/office/drawing/2014/main" xmlns="" id="{00B44011-9D9D-4DE1-9216-463212F0F3BF}"/>
              </a:ext>
            </a:extLst>
          </p:cNvPr>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549500" y="478508"/>
            <a:ext cx="6046836" cy="6046836"/>
          </a:xfrm>
          <a:prstGeom prst="rect">
            <a:avLst/>
          </a:prstGeom>
        </p:spPr>
      </p:pic>
    </p:spTree>
    <p:extLst>
      <p:ext uri="{BB962C8B-B14F-4D97-AF65-F5344CB8AC3E}">
        <p14:creationId xmlns:p14="http://schemas.microsoft.com/office/powerpoint/2010/main" val="202403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rgbClr val="353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 name="Picture 2" descr="#6">
            <a:extLst>
              <a:ext uri="{FF2B5EF4-FFF2-40B4-BE49-F238E27FC236}">
                <a16:creationId xmlns:a16="http://schemas.microsoft.com/office/drawing/2014/main" xmlns="" id="{586271E0-471D-4571-A270-AD3F87236953}"/>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9179" r="1" b="1"/>
          <a:stretch/>
        </p:blipFill>
        <p:spPr>
          <a:xfrm>
            <a:off x="482600" y="1339850"/>
            <a:ext cx="8178800" cy="4178300"/>
          </a:xfrm>
          <a:prstGeom prst="rect">
            <a:avLst/>
          </a:prstGeom>
        </p:spPr>
      </p:pic>
      <p:sp>
        <p:nvSpPr>
          <p:cNvPr id="10" name="Rectangle 9">
            <a:extLst>
              <a:ext uri="{FF2B5EF4-FFF2-40B4-BE49-F238E27FC236}">
                <a16:creationId xmlns:a16="http://schemas.microsoft.com/office/drawing/2014/main" xmlns=""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121729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65707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7">
            <a:extLst>
              <a:ext uri="{FF2B5EF4-FFF2-40B4-BE49-F238E27FC236}">
                <a16:creationId xmlns:a16="http://schemas.microsoft.com/office/drawing/2014/main" xmlns="" id="{FA335748-4876-4D01-983D-541F7B66BB8B}"/>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1833" b="13167"/>
          <a:stretch/>
        </p:blipFill>
        <p:spPr>
          <a:xfrm>
            <a:off x="15" y="857257"/>
            <a:ext cx="9143985" cy="5143493"/>
          </a:xfrm>
          <a:prstGeom prst="rect">
            <a:avLst/>
          </a:prstGeom>
        </p:spPr>
      </p:pic>
    </p:spTree>
    <p:extLst>
      <p:ext uri="{BB962C8B-B14F-4D97-AF65-F5344CB8AC3E}">
        <p14:creationId xmlns:p14="http://schemas.microsoft.com/office/powerpoint/2010/main" val="294976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2509F26-B5DC-4BA7-B476-4CB044237A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a:solidFill>
                <a:prstClr val="white"/>
              </a:solidFill>
              <a:latin typeface="Impact" panose="020B0806030902050204"/>
            </a:endParaRPr>
          </a:p>
        </p:txBody>
      </p:sp>
      <p:sp>
        <p:nvSpPr>
          <p:cNvPr id="10" name="Rectangle 9">
            <a:extLst>
              <a:ext uri="{FF2B5EF4-FFF2-40B4-BE49-F238E27FC236}">
                <a16:creationId xmlns:a16="http://schemas.microsoft.com/office/drawing/2014/main" xmlns="" id="{DB103EB1-B135-4526-B883-33228FC27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611505" y="1369803"/>
            <a:ext cx="7920990" cy="4053078"/>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a:solidFill>
                <a:prstClr val="white"/>
              </a:solidFill>
              <a:latin typeface="Impact" panose="020B0806030902050204"/>
            </a:endParaRPr>
          </a:p>
        </p:txBody>
      </p:sp>
      <p:pic>
        <p:nvPicPr>
          <p:cNvPr id="3" name="Picture 2" descr="#8">
            <a:extLst>
              <a:ext uri="{FF2B5EF4-FFF2-40B4-BE49-F238E27FC236}">
                <a16:creationId xmlns:a16="http://schemas.microsoft.com/office/drawing/2014/main" xmlns="" id="{1F3450B3-BDF6-472C-A640-822A77AB4711}"/>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6320" r="1" b="11702"/>
          <a:stretch/>
        </p:blipFill>
        <p:spPr>
          <a:xfrm rot="21480000">
            <a:off x="853378" y="1609694"/>
            <a:ext cx="7437245" cy="3573297"/>
          </a:xfrm>
          <a:prstGeom prst="rect">
            <a:avLst/>
          </a:prstGeom>
        </p:spPr>
      </p:pic>
    </p:spTree>
    <p:extLst>
      <p:ext uri="{BB962C8B-B14F-4D97-AF65-F5344CB8AC3E}">
        <p14:creationId xmlns:p14="http://schemas.microsoft.com/office/powerpoint/2010/main" val="217739284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9">
            <a:extLst>
              <a:ext uri="{FF2B5EF4-FFF2-40B4-BE49-F238E27FC236}">
                <a16:creationId xmlns:a16="http://schemas.microsoft.com/office/drawing/2014/main" xmlns="" id="{B12F8326-B276-411D-89AD-561CC8343B13}"/>
              </a:ext>
            </a:extLst>
          </p:cNvPr>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2123728" y="164637"/>
            <a:ext cx="4824536" cy="6432714"/>
          </a:xfrm>
          <a:prstGeom prst="rect">
            <a:avLst/>
          </a:prstGeom>
        </p:spPr>
      </p:pic>
    </p:spTree>
    <p:extLst>
      <p:ext uri="{BB962C8B-B14F-4D97-AF65-F5344CB8AC3E}">
        <p14:creationId xmlns:p14="http://schemas.microsoft.com/office/powerpoint/2010/main" val="122780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DF8C8-B6E1-4195-96FE-A25A6CE9AC65}"/>
              </a:ext>
            </a:extLst>
          </p:cNvPr>
          <p:cNvSpPr>
            <a:spLocks noGrp="1"/>
          </p:cNvSpPr>
          <p:nvPr>
            <p:ph type="title"/>
          </p:nvPr>
        </p:nvSpPr>
        <p:spPr/>
        <p:txBody>
          <a:bodyPr/>
          <a:lstStyle/>
          <a:p>
            <a:r>
              <a:rPr lang="en-CA" dirty="0">
                <a:solidFill>
                  <a:srgbClr val="FF0000"/>
                </a:solidFill>
              </a:rPr>
              <a:t>Wazzzuuup!</a:t>
            </a:r>
            <a:endParaRPr lang="en-US" dirty="0">
              <a:solidFill>
                <a:srgbClr val="FF0000"/>
              </a:solidFill>
            </a:endParaRPr>
          </a:p>
        </p:txBody>
      </p:sp>
      <p:sp>
        <p:nvSpPr>
          <p:cNvPr id="3" name="Content Placeholder 2">
            <a:extLst>
              <a:ext uri="{FF2B5EF4-FFF2-40B4-BE49-F238E27FC236}">
                <a16:creationId xmlns:a16="http://schemas.microsoft.com/office/drawing/2014/main" xmlns="" id="{4697C96A-92A2-44F2-964E-434738640008}"/>
              </a:ext>
            </a:extLst>
          </p:cNvPr>
          <p:cNvSpPr>
            <a:spLocks noGrp="1"/>
          </p:cNvSpPr>
          <p:nvPr>
            <p:ph idx="1"/>
          </p:nvPr>
        </p:nvSpPr>
        <p:spPr>
          <a:xfrm>
            <a:off x="468313" y="2060575"/>
            <a:ext cx="8229600" cy="4320753"/>
          </a:xfrm>
        </p:spPr>
        <p:txBody>
          <a:bodyPr/>
          <a:lstStyle/>
          <a:p>
            <a:r>
              <a:rPr lang="en-CA" sz="2800" dirty="0"/>
              <a:t>New name for the position. District membership director is now the District Club Support Director</a:t>
            </a:r>
          </a:p>
          <a:p>
            <a:r>
              <a:rPr lang="en-CA" sz="2400" b="1" dirty="0"/>
              <a:t>Role</a:t>
            </a:r>
            <a:r>
              <a:rPr lang="en-CA" sz="2400" dirty="0"/>
              <a:t> : To provide </a:t>
            </a:r>
            <a:r>
              <a:rPr lang="en-CA" sz="2400" b="1" dirty="0"/>
              <a:t>support</a:t>
            </a:r>
            <a:r>
              <a:rPr lang="en-CA" sz="2400" dirty="0"/>
              <a:t> for the </a:t>
            </a:r>
            <a:r>
              <a:rPr lang="en-CA" sz="2400" b="1" dirty="0"/>
              <a:t>clubs</a:t>
            </a:r>
            <a:r>
              <a:rPr lang="en-CA" sz="2400" dirty="0"/>
              <a:t> in their district helping to </a:t>
            </a:r>
            <a:r>
              <a:rPr lang="en-CA" sz="2400" b="1" dirty="0"/>
              <a:t>create</a:t>
            </a:r>
            <a:r>
              <a:rPr lang="en-CA" sz="2400" dirty="0"/>
              <a:t> a </a:t>
            </a:r>
            <a:r>
              <a:rPr lang="en-CA" sz="2400" b="1" dirty="0"/>
              <a:t>healthy environment</a:t>
            </a:r>
            <a:r>
              <a:rPr lang="en-CA" sz="2400" dirty="0"/>
              <a:t>, club cohesion, club strength, membership development and retention, recruitment process, helping to set goals, work with the struggling clubs, provide education and resources and support the formation of new clubs, the health of all clubs and members. Assists in creating a strong membership base for the Association and continuing the growth and commitment to Kin Canada.</a:t>
            </a:r>
            <a:endParaRPr lang="en-US" sz="2400" dirty="0"/>
          </a:p>
        </p:txBody>
      </p:sp>
    </p:spTree>
    <p:extLst>
      <p:ext uri="{BB962C8B-B14F-4D97-AF65-F5344CB8AC3E}">
        <p14:creationId xmlns:p14="http://schemas.microsoft.com/office/powerpoint/2010/main" val="2347755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
            <a:extLst>
              <a:ext uri="{FF2B5EF4-FFF2-40B4-BE49-F238E27FC236}">
                <a16:creationId xmlns:a16="http://schemas.microsoft.com/office/drawing/2014/main" xmlns="" id="{23B6F584-7454-4218-808C-F7DFC6FFB93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39752" y="80628"/>
            <a:ext cx="4392488" cy="6588732"/>
          </a:xfrm>
          <a:prstGeom prst="rect">
            <a:avLst/>
          </a:prstGeom>
        </p:spPr>
      </p:pic>
    </p:spTree>
    <p:extLst>
      <p:ext uri="{BB962C8B-B14F-4D97-AF65-F5344CB8AC3E}">
        <p14:creationId xmlns:p14="http://schemas.microsoft.com/office/powerpoint/2010/main" val="244691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B4630-AE4E-4CF2-B145-DFAC8CCF48F6}"/>
              </a:ext>
            </a:extLst>
          </p:cNvPr>
          <p:cNvSpPr>
            <a:spLocks noGrp="1"/>
          </p:cNvSpPr>
          <p:nvPr>
            <p:ph type="title"/>
          </p:nvPr>
        </p:nvSpPr>
        <p:spPr/>
        <p:txBody>
          <a:bodyPr/>
          <a:lstStyle/>
          <a:p>
            <a:r>
              <a:rPr lang="en-CA" dirty="0">
                <a:solidFill>
                  <a:srgbClr val="FF0000"/>
                </a:solidFill>
              </a:rPr>
              <a:t>Responsibilities</a:t>
            </a:r>
            <a:endParaRPr lang="en-US" dirty="0">
              <a:solidFill>
                <a:srgbClr val="FF0000"/>
              </a:solidFill>
            </a:endParaRPr>
          </a:p>
        </p:txBody>
      </p:sp>
      <p:sp>
        <p:nvSpPr>
          <p:cNvPr id="3" name="Content Placeholder 2">
            <a:extLst>
              <a:ext uri="{FF2B5EF4-FFF2-40B4-BE49-F238E27FC236}">
                <a16:creationId xmlns:a16="http://schemas.microsoft.com/office/drawing/2014/main" xmlns="" id="{BC0A9FC5-4C72-4673-8A56-1BE4C51582E4}"/>
              </a:ext>
            </a:extLst>
          </p:cNvPr>
          <p:cNvSpPr>
            <a:spLocks noGrp="1"/>
          </p:cNvSpPr>
          <p:nvPr>
            <p:ph idx="1"/>
          </p:nvPr>
        </p:nvSpPr>
        <p:spPr>
          <a:xfrm>
            <a:off x="468313" y="2060575"/>
            <a:ext cx="8229600" cy="6625009"/>
          </a:xfrm>
        </p:spPr>
        <p:txBody>
          <a:bodyPr/>
          <a:lstStyle/>
          <a:p>
            <a:pPr lvl="1"/>
            <a:r>
              <a:rPr lang="en-CA" sz="2400" dirty="0"/>
              <a:t>Present membership and club support workshops</a:t>
            </a:r>
          </a:p>
          <a:p>
            <a:pPr lvl="1"/>
            <a:r>
              <a:rPr lang="en-CA" sz="2400" dirty="0"/>
              <a:t>Provide assistance to clubs experiencing difficulty using the Club Health Assessment to help identify and work through situations with clubs</a:t>
            </a:r>
          </a:p>
          <a:p>
            <a:pPr lvl="1"/>
            <a:r>
              <a:rPr lang="en-CA" sz="2400" dirty="0"/>
              <a:t>Continue the relationships formed with clubs that the previous DMD/DCSD had initiated</a:t>
            </a:r>
          </a:p>
          <a:p>
            <a:pPr lvl="1"/>
            <a:r>
              <a:rPr lang="en-CA" sz="2400" dirty="0"/>
              <a:t>Promote District &amp; National awards to further membership engagement</a:t>
            </a:r>
          </a:p>
          <a:p>
            <a:pPr lvl="1"/>
            <a:r>
              <a:rPr lang="en-CA" sz="2400" dirty="0"/>
              <a:t>Support the formation of new clubs in the zones (including Campus Clubs) and keep in contact with new clubs under 3 – 5 years</a:t>
            </a:r>
          </a:p>
          <a:p>
            <a:pPr lvl="1"/>
            <a:endParaRPr lang="en-CA" dirty="0"/>
          </a:p>
          <a:p>
            <a:pPr marL="0" indent="0">
              <a:buNone/>
            </a:pPr>
            <a:endParaRPr lang="en-US" dirty="0"/>
          </a:p>
        </p:txBody>
      </p:sp>
    </p:spTree>
    <p:extLst>
      <p:ext uri="{BB962C8B-B14F-4D97-AF65-F5344CB8AC3E}">
        <p14:creationId xmlns:p14="http://schemas.microsoft.com/office/powerpoint/2010/main" val="390447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0FF45-9E51-41B7-9504-CB05B06146B5}"/>
              </a:ext>
            </a:extLst>
          </p:cNvPr>
          <p:cNvSpPr>
            <a:spLocks noGrp="1"/>
          </p:cNvSpPr>
          <p:nvPr>
            <p:ph type="title"/>
          </p:nvPr>
        </p:nvSpPr>
        <p:spPr/>
        <p:txBody>
          <a:bodyPr/>
          <a:lstStyle/>
          <a:p>
            <a:r>
              <a:rPr lang="en-CA" dirty="0"/>
              <a:t>What kind of support?</a:t>
            </a:r>
            <a:endParaRPr lang="en-US" dirty="0"/>
          </a:p>
        </p:txBody>
      </p:sp>
      <p:sp>
        <p:nvSpPr>
          <p:cNvPr id="3" name="Content Placeholder 2">
            <a:extLst>
              <a:ext uri="{FF2B5EF4-FFF2-40B4-BE49-F238E27FC236}">
                <a16:creationId xmlns:a16="http://schemas.microsoft.com/office/drawing/2014/main" xmlns="" id="{F6A056F9-3701-4C1B-B627-0E8889991F1F}"/>
              </a:ext>
            </a:extLst>
          </p:cNvPr>
          <p:cNvSpPr>
            <a:spLocks noGrp="1"/>
          </p:cNvSpPr>
          <p:nvPr>
            <p:ph idx="1"/>
          </p:nvPr>
        </p:nvSpPr>
        <p:spPr/>
        <p:txBody>
          <a:bodyPr/>
          <a:lstStyle/>
          <a:p>
            <a:endParaRPr lang="en-US" dirty="0"/>
          </a:p>
          <a:p>
            <a:pPr marL="0" indent="0" algn="ctr">
              <a:buNone/>
            </a:pPr>
            <a:r>
              <a:rPr lang="en-US" dirty="0"/>
              <a:t> </a:t>
            </a:r>
            <a:r>
              <a:rPr lang="en-US" sz="4000" b="1" dirty="0">
                <a:solidFill>
                  <a:srgbClr val="FF0000"/>
                </a:solidFill>
                <a:latin typeface="Bodoni MT Black" panose="02070A03080606020203" pitchFamily="18" charset="0"/>
              </a:rPr>
              <a:t>The Club </a:t>
            </a:r>
          </a:p>
          <a:p>
            <a:pPr marL="0" indent="0" algn="ctr">
              <a:buNone/>
            </a:pPr>
            <a:r>
              <a:rPr lang="en-US" sz="4000" b="1" dirty="0">
                <a:solidFill>
                  <a:srgbClr val="FF0000"/>
                </a:solidFill>
                <a:latin typeface="Bodoni MT Black" panose="02070A03080606020203" pitchFamily="18" charset="0"/>
              </a:rPr>
              <a:t>Health Assessment</a:t>
            </a:r>
            <a:r>
              <a:rPr lang="en-US" sz="4000" b="1" dirty="0">
                <a:latin typeface="Bodoni MT Black" panose="02070A03080606020203" pitchFamily="18" charset="0"/>
              </a:rPr>
              <a:t> </a:t>
            </a:r>
            <a:endParaRPr lang="en-US" sz="4000" dirty="0">
              <a:latin typeface="Bodoni MT Black" panose="02070A03080606020203" pitchFamily="18" charset="0"/>
            </a:endParaRPr>
          </a:p>
          <a:p>
            <a:pPr marL="0" indent="0" algn="ctr">
              <a:buNone/>
            </a:pPr>
            <a:r>
              <a:rPr lang="en-CA" b="1" dirty="0">
                <a:latin typeface="Bodoni MT Black" panose="02070A03080606020203" pitchFamily="18" charset="0"/>
              </a:rPr>
              <a:t>A Tool for Building Stronger Clubs</a:t>
            </a:r>
            <a:r>
              <a:rPr lang="en-CA" sz="4000" b="1" dirty="0">
                <a:latin typeface="Bodoni MT Black" panose="02070A03080606020203" pitchFamily="18" charset="0"/>
              </a:rPr>
              <a:t> </a:t>
            </a:r>
            <a:endParaRPr lang="en-CA" sz="4000" dirty="0">
              <a:latin typeface="Bodoni MT Black" panose="02070A03080606020203" pitchFamily="18" charset="0"/>
            </a:endParaRPr>
          </a:p>
        </p:txBody>
      </p:sp>
    </p:spTree>
    <p:extLst>
      <p:ext uri="{BB962C8B-B14F-4D97-AF65-F5344CB8AC3E}">
        <p14:creationId xmlns:p14="http://schemas.microsoft.com/office/powerpoint/2010/main" val="31119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CC5DC88-FB14-4D7D-A1E1-2BDF4B3C54F0}"/>
              </a:ext>
            </a:extLst>
          </p:cNvPr>
          <p:cNvSpPr txBox="1"/>
          <p:nvPr/>
        </p:nvSpPr>
        <p:spPr>
          <a:xfrm>
            <a:off x="827584" y="1196752"/>
            <a:ext cx="7344816" cy="4801314"/>
          </a:xfrm>
          <a:prstGeom prst="rect">
            <a:avLst/>
          </a:prstGeom>
          <a:noFill/>
        </p:spPr>
        <p:txBody>
          <a:bodyPr wrap="square" rtlCol="0">
            <a:spAutoFit/>
          </a:bodyPr>
          <a:lstStyle/>
          <a:p>
            <a:r>
              <a:rPr lang="en-US" b="1" dirty="0"/>
              <a:t>CLUB HEALTH ASSESSMENT - OVERVIEW </a:t>
            </a:r>
            <a:endParaRPr lang="en-US" dirty="0"/>
          </a:p>
          <a:p>
            <a:r>
              <a:rPr lang="en-CA" dirty="0"/>
              <a:t>The Club Health Assessment is intended to be a club-driven tool for Kin Canada clubs. The assessment serves multiple purposes, outlined below. </a:t>
            </a:r>
          </a:p>
          <a:p>
            <a:r>
              <a:rPr lang="en-US" b="1" dirty="0"/>
              <a:t>Open &amp; Honest Dialogue </a:t>
            </a:r>
            <a:endParaRPr lang="en-US" dirty="0"/>
          </a:p>
          <a:p>
            <a:r>
              <a:rPr lang="en-CA" dirty="0"/>
              <a:t>First and foremost, this tool helps facilitate open and honest dialogue among all club members surrounding the performance of the club across multiple domains, all of which are an aspect of overall club health and success. </a:t>
            </a:r>
          </a:p>
          <a:p>
            <a:r>
              <a:rPr lang="en-CA" b="1" dirty="0"/>
              <a:t>Identification of Strengths &amp; Areas for Improvement </a:t>
            </a:r>
            <a:endParaRPr lang="en-CA" dirty="0"/>
          </a:p>
          <a:p>
            <a:r>
              <a:rPr lang="en-CA" dirty="0"/>
              <a:t>Through completing the assessment, clubs will have an opportunity to review and identify areas of strength for the club as well as areas where improvement may be required. </a:t>
            </a:r>
          </a:p>
          <a:p>
            <a:r>
              <a:rPr lang="en-US" b="1" dirty="0"/>
              <a:t>Club Planning </a:t>
            </a:r>
            <a:endParaRPr lang="en-US" dirty="0"/>
          </a:p>
          <a:p>
            <a:r>
              <a:rPr lang="en-CA" dirty="0"/>
              <a:t>This assessment will help identify key areas where the club may wish to focus some of their effort for improvement in the upcoming year, and assign specific responsibilities to key individuals. </a:t>
            </a:r>
            <a:endParaRPr lang="en-US" dirty="0"/>
          </a:p>
        </p:txBody>
      </p:sp>
    </p:spTree>
    <p:extLst>
      <p:ext uri="{BB962C8B-B14F-4D97-AF65-F5344CB8AC3E}">
        <p14:creationId xmlns:p14="http://schemas.microsoft.com/office/powerpoint/2010/main" val="3876529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64DD8EB-EF1E-4102-BC8F-636A9B815336}"/>
              </a:ext>
            </a:extLst>
          </p:cNvPr>
          <p:cNvSpPr txBox="1"/>
          <p:nvPr/>
        </p:nvSpPr>
        <p:spPr>
          <a:xfrm>
            <a:off x="467544" y="1196752"/>
            <a:ext cx="7992888" cy="5016758"/>
          </a:xfrm>
          <a:prstGeom prst="rect">
            <a:avLst/>
          </a:prstGeom>
          <a:noFill/>
        </p:spPr>
        <p:txBody>
          <a:bodyPr wrap="square" rtlCol="0">
            <a:spAutoFit/>
          </a:bodyPr>
          <a:lstStyle/>
          <a:p>
            <a:r>
              <a:rPr lang="en-US" sz="2000" b="1" dirty="0"/>
              <a:t>Club Support </a:t>
            </a:r>
            <a:endParaRPr lang="en-US" sz="2000" dirty="0"/>
          </a:p>
          <a:p>
            <a:r>
              <a:rPr lang="en-CA" sz="2000" dirty="0"/>
              <a:t>This assessment may help identify specific Kin Canada resources beyond the club level (Zone, District or National) which may be of benefit to the club. This may be identified at the club level, or through discussion with the Deputy Governor regarding how to address specific club needs. </a:t>
            </a:r>
          </a:p>
          <a:p>
            <a:r>
              <a:rPr lang="en-US" sz="2000" b="1" dirty="0"/>
              <a:t>Monitor Progress </a:t>
            </a:r>
            <a:endParaRPr lang="en-US" sz="2000" dirty="0"/>
          </a:p>
          <a:p>
            <a:r>
              <a:rPr lang="en-CA" sz="2000" dirty="0"/>
              <a:t>This assessment allows clubs to compare their overall club health on an annual basis, tracking areas where they may have seen improvement or a decline. </a:t>
            </a:r>
          </a:p>
          <a:p>
            <a:r>
              <a:rPr lang="en-US" sz="2000" b="1" dirty="0"/>
              <a:t>District Awareness </a:t>
            </a:r>
            <a:endParaRPr lang="en-US" sz="2000" dirty="0"/>
          </a:p>
          <a:p>
            <a:r>
              <a:rPr lang="en-CA" sz="2000" dirty="0"/>
              <a:t>When shared through the Deputy Governor, it provides a detailed snapshot of club health across the District. This allows the District to be more proactive in providing club support where needed, or to identify particular resources that may benefit multiple clubs in a particular area or across the entire District. </a:t>
            </a:r>
            <a:endParaRPr lang="en-US" sz="2000" dirty="0"/>
          </a:p>
        </p:txBody>
      </p:sp>
    </p:spTree>
    <p:extLst>
      <p:ext uri="{BB962C8B-B14F-4D97-AF65-F5344CB8AC3E}">
        <p14:creationId xmlns:p14="http://schemas.microsoft.com/office/powerpoint/2010/main" val="127649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71D353-A600-437E-A633-65DA6DF45541}"/>
              </a:ext>
            </a:extLst>
          </p:cNvPr>
          <p:cNvSpPr txBox="1"/>
          <p:nvPr/>
        </p:nvSpPr>
        <p:spPr>
          <a:xfrm>
            <a:off x="755576" y="1124744"/>
            <a:ext cx="7704856" cy="5355312"/>
          </a:xfrm>
          <a:prstGeom prst="rect">
            <a:avLst/>
          </a:prstGeom>
          <a:noFill/>
        </p:spPr>
        <p:txBody>
          <a:bodyPr wrap="square" rtlCol="0">
            <a:spAutoFit/>
          </a:bodyPr>
          <a:lstStyle/>
          <a:p>
            <a:r>
              <a:rPr lang="en-US" b="1" dirty="0"/>
              <a:t>CLUB HEALTH SUMMARY</a:t>
            </a:r>
          </a:p>
          <a:p>
            <a:r>
              <a:rPr lang="en-US" b="1" dirty="0"/>
              <a:t>	1. Club Environment </a:t>
            </a:r>
            <a:endParaRPr lang="en-US" dirty="0"/>
          </a:p>
          <a:p>
            <a:r>
              <a:rPr lang="en-CA" dirty="0"/>
              <a:t>The general sense of enjoyment the members are feeling in the club. 	</a:t>
            </a:r>
          </a:p>
          <a:p>
            <a:r>
              <a:rPr lang="en-CA" dirty="0"/>
              <a:t>	</a:t>
            </a:r>
            <a:r>
              <a:rPr lang="en-US" b="1" dirty="0"/>
              <a:t>2. Club Cohesion </a:t>
            </a:r>
            <a:endParaRPr lang="en-US" dirty="0"/>
          </a:p>
          <a:p>
            <a:r>
              <a:rPr lang="en-CA" dirty="0"/>
              <a:t>The decisions of the club are supported by its members and the membership is engaged in club activities. 	</a:t>
            </a:r>
          </a:p>
          <a:p>
            <a:r>
              <a:rPr lang="en-CA" dirty="0"/>
              <a:t>	</a:t>
            </a:r>
            <a:r>
              <a:rPr lang="en-CA" b="1" dirty="0"/>
              <a:t>3. Club Administration </a:t>
            </a:r>
            <a:r>
              <a:rPr lang="en-CA" dirty="0"/>
              <a:t>Clubs are able to conduct the business of the Club to Association Standards 	</a:t>
            </a:r>
          </a:p>
          <a:p>
            <a:r>
              <a:rPr lang="en-CA" dirty="0"/>
              <a:t>	</a:t>
            </a:r>
            <a:r>
              <a:rPr lang="en-US" b="1" dirty="0"/>
              <a:t>4. Club Financial Health </a:t>
            </a:r>
            <a:endParaRPr lang="en-US" dirty="0"/>
          </a:p>
          <a:p>
            <a:r>
              <a:rPr lang="en-CA" dirty="0"/>
              <a:t>The overall financial health of the club. 	</a:t>
            </a:r>
          </a:p>
          <a:p>
            <a:r>
              <a:rPr lang="en-CA" dirty="0"/>
              <a:t>	</a:t>
            </a:r>
            <a:r>
              <a:rPr lang="en-US" b="1" dirty="0"/>
              <a:t>5. Club Service </a:t>
            </a:r>
            <a:endParaRPr lang="en-US" dirty="0"/>
          </a:p>
          <a:p>
            <a:r>
              <a:rPr lang="en-CA" dirty="0"/>
              <a:t>The level of club involvement with respect to community service projects and fundraising. 	</a:t>
            </a:r>
          </a:p>
          <a:p>
            <a:r>
              <a:rPr lang="en-CA" dirty="0"/>
              <a:t>	</a:t>
            </a:r>
            <a:r>
              <a:rPr lang="en-US" b="1" dirty="0"/>
              <a:t>6. Club Recruitment &amp; Retention </a:t>
            </a:r>
            <a:endParaRPr lang="en-US" dirty="0"/>
          </a:p>
          <a:p>
            <a:r>
              <a:rPr lang="en-CA" dirty="0"/>
              <a:t>Overall ability of club to recruit new members and retain current roster. 	</a:t>
            </a:r>
          </a:p>
          <a:p>
            <a:r>
              <a:rPr lang="en-CA" dirty="0"/>
              <a:t>	</a:t>
            </a:r>
            <a:r>
              <a:rPr lang="en-US" b="1" dirty="0"/>
              <a:t>7. Club Integration </a:t>
            </a:r>
            <a:endParaRPr lang="en-US" dirty="0"/>
          </a:p>
          <a:p>
            <a:r>
              <a:rPr lang="en-CA" dirty="0"/>
              <a:t>Integrated into business of the Association and actively uses resources which exist beyond the club level. 	</a:t>
            </a:r>
          </a:p>
          <a:p>
            <a:r>
              <a:rPr lang="en-CA" dirty="0"/>
              <a:t>	</a:t>
            </a:r>
            <a:endParaRPr lang="en-US" dirty="0"/>
          </a:p>
        </p:txBody>
      </p:sp>
    </p:spTree>
    <p:extLst>
      <p:ext uri="{BB962C8B-B14F-4D97-AF65-F5344CB8AC3E}">
        <p14:creationId xmlns:p14="http://schemas.microsoft.com/office/powerpoint/2010/main" val="313967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1AF5AC-27E5-448E-BC25-203EF9CEB5BB}"/>
              </a:ext>
            </a:extLst>
          </p:cNvPr>
          <p:cNvSpPr txBox="1"/>
          <p:nvPr/>
        </p:nvSpPr>
        <p:spPr>
          <a:xfrm>
            <a:off x="755576" y="1268760"/>
            <a:ext cx="7704856" cy="2031325"/>
          </a:xfrm>
          <a:prstGeom prst="rect">
            <a:avLst/>
          </a:prstGeom>
          <a:noFill/>
        </p:spPr>
        <p:txBody>
          <a:bodyPr wrap="square" rtlCol="0">
            <a:spAutoFit/>
          </a:bodyPr>
          <a:lstStyle/>
          <a:p>
            <a:r>
              <a:rPr lang="en-US" b="1" dirty="0"/>
              <a:t>	8. Club Strength </a:t>
            </a:r>
            <a:endParaRPr lang="en-US" dirty="0"/>
          </a:p>
          <a:p>
            <a:r>
              <a:rPr lang="en-CA" dirty="0"/>
              <a:t>Overall capacity of club members to fulfill executive positions and lead projects effectively, delivering results. </a:t>
            </a:r>
          </a:p>
          <a:p>
            <a:r>
              <a:rPr lang="en-CA" dirty="0"/>
              <a:t>	</a:t>
            </a:r>
            <a:r>
              <a:rPr lang="en-US" b="1" dirty="0"/>
              <a:t>9. Club Member Development </a:t>
            </a:r>
            <a:endParaRPr lang="en-US" dirty="0"/>
          </a:p>
          <a:p>
            <a:r>
              <a:rPr lang="en-CA" dirty="0"/>
              <a:t>Level of club’s commitment to member development through training and mentoring. 	</a:t>
            </a:r>
          </a:p>
          <a:p>
            <a:r>
              <a:rPr lang="en-CA" dirty="0"/>
              <a:t>		</a:t>
            </a:r>
          </a:p>
        </p:txBody>
      </p:sp>
    </p:spTree>
    <p:extLst>
      <p:ext uri="{BB962C8B-B14F-4D97-AF65-F5344CB8AC3E}">
        <p14:creationId xmlns:p14="http://schemas.microsoft.com/office/powerpoint/2010/main" val="1543528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3858</TotalTime>
  <Words>1036</Words>
  <Application>Microsoft Office PowerPoint</Application>
  <PresentationFormat>On-screen Show (4:3)</PresentationFormat>
  <Paragraphs>89</Paragraphs>
  <Slides>30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Bodoni MT Black</vt:lpstr>
      <vt:lpstr>Calibri</vt:lpstr>
      <vt:lpstr>Calibri Light</vt:lpstr>
      <vt:lpstr>Impact</vt:lpstr>
      <vt:lpstr>Myriad Pro</vt:lpstr>
      <vt:lpstr>Default Design</vt:lpstr>
      <vt:lpstr>Office Theme</vt:lpstr>
      <vt:lpstr>District 1 Membership</vt:lpstr>
      <vt:lpstr>  </vt:lpstr>
      <vt:lpstr>Wazzzuuup!</vt:lpstr>
      <vt:lpstr>Responsibilities</vt:lpstr>
      <vt:lpstr>What kind of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good publication photo?</dc:title>
  <dc:creator>nesson</dc:creator>
  <cp:lastModifiedBy>Monika McKean</cp:lastModifiedBy>
  <cp:revision>224</cp:revision>
  <cp:lastPrinted>2017-05-04T00:20:09Z</cp:lastPrinted>
  <dcterms:created xsi:type="dcterms:W3CDTF">2013-06-25T19:42:48Z</dcterms:created>
  <dcterms:modified xsi:type="dcterms:W3CDTF">2017-11-01T12:12:21Z</dcterms:modified>
</cp:coreProperties>
</file>