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sldIdLst>
    <p:sldId id="256" r:id="rId3"/>
    <p:sldId id="257" r:id="rId4"/>
    <p:sldId id="300" r:id="rId5"/>
    <p:sldId id="301" r:id="rId6"/>
    <p:sldId id="314" r:id="rId7"/>
    <p:sldId id="315" r:id="rId8"/>
    <p:sldId id="316" r:id="rId9"/>
    <p:sldId id="308" r:id="rId10"/>
    <p:sldId id="309" r:id="rId11"/>
    <p:sldId id="310" r:id="rId12"/>
    <p:sldId id="258" r:id="rId13"/>
    <p:sldId id="290" r:id="rId14"/>
    <p:sldId id="298" r:id="rId15"/>
    <p:sldId id="312" r:id="rId16"/>
    <p:sldId id="294" r:id="rId17"/>
    <p:sldId id="297" r:id="rId18"/>
    <p:sldId id="296" r:id="rId19"/>
    <p:sldId id="299" r:id="rId20"/>
    <p:sldId id="318" r:id="rId21"/>
    <p:sldId id="319" r:id="rId22"/>
    <p:sldId id="320" r:id="rId23"/>
    <p:sldId id="302" r:id="rId24"/>
    <p:sldId id="303" r:id="rId25"/>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21C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1171" autoAdjust="0"/>
    <p:restoredTop sz="87211" autoAdjust="0"/>
  </p:normalViewPr>
  <p:slideViewPr>
    <p:cSldViewPr>
      <p:cViewPr>
        <p:scale>
          <a:sx n="87" d="100"/>
          <a:sy n="87" d="100"/>
        </p:scale>
        <p:origin x="-13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0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F65E0-08AB-4E3D-BC69-BD64B7DACB4B}" type="datetimeFigureOut">
              <a:rPr lang="en-CA" smtClean="0"/>
              <a:t>2017-11-04</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F7AB-FF5D-4FC3-AFC8-60479E6C3B1A}" type="slidenum">
              <a:rPr lang="en-CA" smtClean="0"/>
              <a:t>‹#›</a:t>
            </a:fld>
            <a:endParaRPr lang="en-CA"/>
          </a:p>
        </p:txBody>
      </p:sp>
    </p:spTree>
    <p:extLst>
      <p:ext uri="{BB962C8B-B14F-4D97-AF65-F5344CB8AC3E}">
        <p14:creationId xmlns:p14="http://schemas.microsoft.com/office/powerpoint/2010/main" val="3495321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are many resources to help your club have a great event including</a:t>
            </a:r>
            <a:r>
              <a:rPr lang="en-CA" baseline="0" dirty="0" smtClean="0"/>
              <a:t> kindness ideas for every budget, poster templates, media releases, and more. Even if you don’t use the resources available we want to hear about your projects and see the pictures, these can be passed on through your National Service Director or sent directly to National Headquarters. In 2017, 155 clubs participated in National Day of </a:t>
            </a:r>
            <a:r>
              <a:rPr lang="en-CA" baseline="0" dirty="0" err="1" smtClean="0"/>
              <a:t>KINdness</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DFFCF7AB-FF5D-4FC3-AFC8-60479E6C3B1A}" type="slidenum">
              <a:rPr lang="en-CA" smtClean="0"/>
              <a:t>2</a:t>
            </a:fld>
            <a:endParaRPr lang="en-CA"/>
          </a:p>
        </p:txBody>
      </p:sp>
    </p:spTree>
    <p:extLst>
      <p:ext uri="{BB962C8B-B14F-4D97-AF65-F5344CB8AC3E}">
        <p14:creationId xmlns:p14="http://schemas.microsoft.com/office/powerpoint/2010/main" val="1827649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FFCF7AB-FF5D-4FC3-AFC8-60479E6C3B1A}" type="slidenum">
              <a:rPr lang="en-CA" smtClean="0"/>
              <a:t>18</a:t>
            </a:fld>
            <a:endParaRPr lang="en-CA"/>
          </a:p>
        </p:txBody>
      </p:sp>
    </p:spTree>
    <p:extLst>
      <p:ext uri="{BB962C8B-B14F-4D97-AF65-F5344CB8AC3E}">
        <p14:creationId xmlns:p14="http://schemas.microsoft.com/office/powerpoint/2010/main" val="1938169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CF year  total </a:t>
            </a:r>
            <a:r>
              <a:rPr lang="en-US" dirty="0" smtClean="0"/>
              <a:t>is Feb 1 2016 to</a:t>
            </a:r>
            <a:r>
              <a:rPr lang="en-US" baseline="0" dirty="0" smtClean="0"/>
              <a:t> January 31 2017 (this is what usually is reported at National as Convention happens in August which is half </a:t>
            </a:r>
            <a:r>
              <a:rPr lang="en-US" baseline="0" smtClean="0"/>
              <a:t>way into the CF year….</a:t>
            </a:r>
            <a:endParaRPr lang="en-US" dirty="0"/>
          </a:p>
        </p:txBody>
      </p:sp>
      <p:sp>
        <p:nvSpPr>
          <p:cNvPr id="4" name="Slide Number Placeholder 3"/>
          <p:cNvSpPr>
            <a:spLocks noGrp="1"/>
          </p:cNvSpPr>
          <p:nvPr>
            <p:ph type="sldNum" sz="quarter" idx="10"/>
          </p:nvPr>
        </p:nvSpPr>
        <p:spPr/>
        <p:txBody>
          <a:bodyPr/>
          <a:lstStyle/>
          <a:p>
            <a:fld id="{DFFCF7AB-FF5D-4FC3-AFC8-60479E6C3B1A}" type="slidenum">
              <a:rPr lang="en-CA" smtClean="0"/>
              <a:t>19</a:t>
            </a:fld>
            <a:endParaRPr lang="en-CA"/>
          </a:p>
        </p:txBody>
      </p:sp>
    </p:spTree>
    <p:extLst>
      <p:ext uri="{BB962C8B-B14F-4D97-AF65-F5344CB8AC3E}">
        <p14:creationId xmlns:p14="http://schemas.microsoft.com/office/powerpoint/2010/main" val="475510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rgbClr val="000000"/>
                </a:solidFill>
              </a:rPr>
              <a:t>The winners for 2017 were announced the Kin National Convention in August in Halifax.</a:t>
            </a:r>
          </a:p>
          <a:p>
            <a:pPr eaLnBrk="1" hangingPunct="1"/>
            <a:endParaRPr lang="en-US" dirty="0" smtClean="0"/>
          </a:p>
          <a:p>
            <a:pPr eaLnBrk="1" hangingPunct="1"/>
            <a:r>
              <a:rPr lang="en-US" dirty="0" smtClean="0"/>
              <a:t>Bill Skelly Award:</a:t>
            </a:r>
          </a:p>
          <a:p>
            <a:pPr eaLnBrk="1" hangingPunct="1">
              <a:spcBef>
                <a:spcPct val="0"/>
              </a:spcBef>
            </a:pPr>
            <a:endParaRPr lang="en-US" dirty="0" smtClean="0">
              <a:solidFill>
                <a:srgbClr val="000000"/>
              </a:solidFill>
            </a:endParaRPr>
          </a:p>
          <a:p>
            <a:pPr eaLnBrk="1" hangingPunct="1"/>
            <a:r>
              <a:rPr lang="en-CA" dirty="0" smtClean="0"/>
              <a:t>The awards program is open to all Kinsmen, </a:t>
            </a:r>
            <a:r>
              <a:rPr lang="en-CA" dirty="0" err="1" smtClean="0"/>
              <a:t>Kinette</a:t>
            </a:r>
            <a:r>
              <a:rPr lang="en-CA" dirty="0" smtClean="0"/>
              <a:t>, and Kin clubs from across Canada.  Only </a:t>
            </a:r>
            <a:r>
              <a:rPr lang="en-CA" b="1" dirty="0" smtClean="0"/>
              <a:t>ONE </a:t>
            </a:r>
            <a:r>
              <a:rPr lang="en-CA" dirty="0" smtClean="0"/>
              <a:t>event (not a series of events) will be considered per nomination.  The event cannot be a Cystic Fibrosis Canada walk.   A Bill Skelly Award will be presented to the winning club in each Kin District.  In order to qualify the event must: </a:t>
            </a:r>
            <a:endParaRPr lang="en-US" dirty="0" smtClean="0"/>
          </a:p>
          <a:p>
            <a:pPr eaLnBrk="1" hangingPunct="1"/>
            <a:r>
              <a:rPr lang="en-CA" dirty="0" smtClean="0"/>
              <a:t> </a:t>
            </a:r>
            <a:endParaRPr lang="en-US" dirty="0" smtClean="0"/>
          </a:p>
          <a:p>
            <a:pPr eaLnBrk="1" hangingPunct="1"/>
            <a:r>
              <a:rPr lang="en-CA" dirty="0" smtClean="0"/>
              <a:t>Take place between </a:t>
            </a:r>
            <a:r>
              <a:rPr lang="en-CA" b="1" u="sng" dirty="0" smtClean="0"/>
              <a:t>June 1, 2017 and May 31, 2018</a:t>
            </a:r>
            <a:r>
              <a:rPr lang="en-CA" u="sng" dirty="0" smtClean="0"/>
              <a:t>;</a:t>
            </a:r>
            <a:endParaRPr lang="en-US" dirty="0" smtClean="0"/>
          </a:p>
          <a:p>
            <a:pPr eaLnBrk="1" hangingPunct="1"/>
            <a:r>
              <a:rPr lang="en-CA" dirty="0" smtClean="0"/>
              <a:t>Raise funds for Cystic Fibrosis Canada (not for an individual or family); and</a:t>
            </a:r>
            <a:endParaRPr lang="en-US" dirty="0" smtClean="0"/>
          </a:p>
          <a:p>
            <a:pPr eaLnBrk="1" hangingPunct="1"/>
            <a:r>
              <a:rPr lang="en-CA" dirty="0" smtClean="0"/>
              <a:t>Raise public awareness of the cystic fibrosis cause.</a:t>
            </a:r>
            <a:endParaRPr lang="en-US" dirty="0" smtClean="0"/>
          </a:p>
          <a:p>
            <a:pPr eaLnBrk="1" hangingPunct="1">
              <a:spcBef>
                <a:spcPct val="0"/>
              </a:spcBef>
            </a:pPr>
            <a:endParaRPr lang="en-US" dirty="0" smtClean="0">
              <a:solidFill>
                <a:srgbClr val="000000"/>
              </a:solidFill>
            </a:endParaRPr>
          </a:p>
          <a:p>
            <a:pPr eaLnBrk="1" hangingPunct="1">
              <a:spcBef>
                <a:spcPct val="0"/>
              </a:spcBef>
            </a:pPr>
            <a:r>
              <a:rPr lang="en-US" dirty="0" smtClean="0">
                <a:solidFill>
                  <a:srgbClr val="000000"/>
                </a:solidFill>
              </a:rPr>
              <a:t>Ian F. McClure Award:</a:t>
            </a:r>
          </a:p>
          <a:p>
            <a:pPr eaLnBrk="1" hangingPunct="1">
              <a:spcBef>
                <a:spcPct val="0"/>
              </a:spcBef>
            </a:pPr>
            <a:endParaRPr lang="en-US" dirty="0" smtClean="0">
              <a:solidFill>
                <a:srgbClr val="000000"/>
              </a:solidFill>
            </a:endParaRPr>
          </a:p>
          <a:p>
            <a:pPr eaLnBrk="1" hangingPunct="1"/>
            <a:r>
              <a:rPr lang="en-US" dirty="0" smtClean="0"/>
              <a:t>The Ian F. McClure award is presented to a Kinsmen or </a:t>
            </a:r>
            <a:r>
              <a:rPr lang="en-US" dirty="0" err="1" smtClean="0"/>
              <a:t>Kinette</a:t>
            </a:r>
            <a:r>
              <a:rPr lang="en-US" dirty="0" smtClean="0"/>
              <a:t> in recognition of their exceptional skills in coordinating and motivating groups of donors and volunteers in fundraising projects for the benefit of Cystic Fibrosis Canada and Canadians living with cystic fibrosis.  </a:t>
            </a:r>
          </a:p>
          <a:p>
            <a:pPr eaLnBrk="1" hangingPunct="1"/>
            <a:endParaRPr lang="en-US" sz="600" dirty="0" smtClean="0"/>
          </a:p>
          <a:p>
            <a:pPr eaLnBrk="1" hangingPunct="1"/>
            <a:r>
              <a:rPr lang="en-US" dirty="0" smtClean="0"/>
              <a:t>There will only be </a:t>
            </a:r>
            <a:r>
              <a:rPr lang="en-US" b="1" dirty="0" smtClean="0"/>
              <a:t>ONE </a:t>
            </a:r>
            <a:r>
              <a:rPr lang="en-US" dirty="0" smtClean="0"/>
              <a:t>award given out nationally per year (not one award per district).</a:t>
            </a:r>
          </a:p>
          <a:p>
            <a:pPr eaLnBrk="1" hangingPunct="1"/>
            <a:endParaRPr lang="en-CA" sz="600" dirty="0" smtClean="0"/>
          </a:p>
          <a:p>
            <a:pPr eaLnBrk="1" hangingPunct="1"/>
            <a:r>
              <a:rPr lang="en-CA" dirty="0" smtClean="0"/>
              <a:t>In order to qualify the volunteer must be a Kinsmen or </a:t>
            </a:r>
            <a:r>
              <a:rPr lang="en-CA" dirty="0" err="1" smtClean="0"/>
              <a:t>Kinette</a:t>
            </a:r>
            <a:r>
              <a:rPr lang="en-CA" dirty="0" smtClean="0"/>
              <a:t> who</a:t>
            </a:r>
          </a:p>
          <a:p>
            <a:pPr eaLnBrk="1" hangingPunct="1"/>
            <a:r>
              <a:rPr lang="en-CA" dirty="0" smtClean="0"/>
              <a:t>Has volunteered their time to raise funds for Cystic Fibrosis Canada between </a:t>
            </a:r>
            <a:r>
              <a:rPr lang="en-CA" b="1" dirty="0" smtClean="0"/>
              <a:t>June 1, and May 31, </a:t>
            </a:r>
          </a:p>
          <a:p>
            <a:pPr eaLnBrk="1" hangingPunct="1"/>
            <a:r>
              <a:rPr lang="en-CA" dirty="0" smtClean="0"/>
              <a:t>Raised funds for Cystic Fibrosis Canada (not for an individual or family); and</a:t>
            </a:r>
          </a:p>
          <a:p>
            <a:pPr eaLnBrk="1" hangingPunct="1"/>
            <a:r>
              <a:rPr lang="en-CA" dirty="0" smtClean="0"/>
              <a:t>Raised public awareness of the cystic fibrosis cause.</a:t>
            </a:r>
          </a:p>
          <a:p>
            <a:pPr eaLnBrk="1" hangingPunct="1">
              <a:spcBef>
                <a:spcPct val="0"/>
              </a:spcBef>
            </a:pPr>
            <a:endParaRPr lang="en-US" dirty="0" smtClean="0">
              <a:solidFill>
                <a:srgbClr val="000000"/>
              </a:solidFill>
            </a:endParaRPr>
          </a:p>
          <a:p>
            <a:pPr eaLnBrk="1" hangingPunct="1">
              <a:spcBef>
                <a:spcPct val="0"/>
              </a:spcBef>
            </a:pPr>
            <a:endParaRPr lang="en-US" dirty="0" smtClean="0">
              <a:solidFill>
                <a:srgbClr val="000000"/>
              </a:solidFill>
            </a:endParaRPr>
          </a:p>
          <a:p>
            <a:pPr eaLnBrk="1" hangingPunct="1">
              <a:spcBef>
                <a:spcPct val="0"/>
              </a:spcBef>
            </a:pPr>
            <a:r>
              <a:rPr lang="en-US" dirty="0" smtClean="0">
                <a:solidFill>
                  <a:srgbClr val="000000"/>
                </a:solidFill>
              </a:rPr>
              <a:t>Next year’s nominations are due on June 8 2018 – more details and the nomination forms can be found on the Cystic Fibrosis Canada website or by asking your Service Director or Alice.</a:t>
            </a:r>
            <a:endParaRPr lang="en-US" dirty="0" smtClean="0"/>
          </a:p>
          <a:p>
            <a:pPr eaLnBrk="1" hangingPunct="1"/>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F29A21-B3A3-4088-B223-99221D222046}" type="slidenum">
              <a:rPr lang="en-CA">
                <a:solidFill>
                  <a:prstClr val="black"/>
                </a:solidFill>
              </a:rPr>
              <a:pPr eaLnBrk="1" hangingPunct="1"/>
              <a:t>20</a:t>
            </a:fld>
            <a:endParaRPr lang="en-CA">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2000" smtClean="0"/>
              <a:t>Kin Canada is the exclusive Volunteer Partner at Cystic Fibrosis Canada’s annual walk that raised 3.5 million in 2017.</a:t>
            </a:r>
          </a:p>
          <a:p>
            <a:pPr eaLnBrk="1" hangingPunct="1"/>
            <a:endParaRPr lang="en-US" sz="2000" smtClean="0"/>
          </a:p>
          <a:p>
            <a:pPr eaLnBrk="1" hangingPunct="1"/>
            <a:r>
              <a:rPr lang="en-US" sz="2000" smtClean="0"/>
              <a:t>How can YOU get involved in the 2018 walk?</a:t>
            </a:r>
          </a:p>
          <a:p>
            <a:pPr lvl="1" eaLnBrk="1" hangingPunct="1"/>
            <a:r>
              <a:rPr lang="en-US" sz="2000" smtClean="0"/>
              <a:t>Put in a team and fundraise</a:t>
            </a:r>
          </a:p>
          <a:p>
            <a:pPr lvl="1" eaLnBrk="1" hangingPunct="1"/>
            <a:r>
              <a:rPr lang="en-US" sz="2000" smtClean="0"/>
              <a:t>Help promote the walk to your community</a:t>
            </a:r>
          </a:p>
          <a:p>
            <a:pPr lvl="1" eaLnBrk="1" hangingPunct="1"/>
            <a:r>
              <a:rPr lang="en-US" sz="2000" smtClean="0"/>
              <a:t>Volunteer to help on the date of the event</a:t>
            </a:r>
          </a:p>
          <a:p>
            <a:pPr lvl="1" eaLnBrk="1" hangingPunct="1"/>
            <a:r>
              <a:rPr lang="en-US" sz="2000" smtClean="0"/>
              <a:t>Volunteer to be on the walk planning committee</a:t>
            </a:r>
          </a:p>
          <a:p>
            <a:pPr lvl="1" eaLnBrk="1" hangingPunct="1"/>
            <a:r>
              <a:rPr lang="en-US" sz="2000" smtClean="0"/>
              <a:t>Organize a walk if a walk does not exist in your area </a:t>
            </a:r>
            <a:r>
              <a:rPr lang="en-US" sz="1500" smtClean="0"/>
              <a:t>(talk to a CF Canada employee first)</a:t>
            </a:r>
          </a:p>
          <a:p>
            <a:pPr eaLnBrk="1" hangingPunct="1"/>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ED63CAD-9CD7-4084-BF4F-D7738D4EF391}" type="slidenum">
              <a:rPr lang="en-CA">
                <a:solidFill>
                  <a:prstClr val="black"/>
                </a:solidFill>
              </a:rPr>
              <a:pPr eaLnBrk="1" hangingPunct="1"/>
              <a:t>21</a:t>
            </a:fld>
            <a:endParaRPr lang="en-CA">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$18,679,622! Proof that everything that you do can and does make </a:t>
            </a:r>
            <a:r>
              <a:rPr lang="en-US" smtClean="0"/>
              <a:t>a difference.</a:t>
            </a:r>
            <a:endParaRPr lang="en-US"/>
          </a:p>
        </p:txBody>
      </p:sp>
      <p:sp>
        <p:nvSpPr>
          <p:cNvPr id="4" name="Slide Number Placeholder 3"/>
          <p:cNvSpPr>
            <a:spLocks noGrp="1"/>
          </p:cNvSpPr>
          <p:nvPr>
            <p:ph type="sldNum" sz="quarter" idx="10"/>
          </p:nvPr>
        </p:nvSpPr>
        <p:spPr/>
        <p:txBody>
          <a:bodyPr/>
          <a:lstStyle/>
          <a:p>
            <a:fld id="{DFFCF7AB-FF5D-4FC3-AFC8-60479E6C3B1A}" type="slidenum">
              <a:rPr lang="en-CA" smtClean="0"/>
              <a:t>22</a:t>
            </a:fld>
            <a:endParaRPr lang="en-CA"/>
          </a:p>
        </p:txBody>
      </p:sp>
    </p:spTree>
    <p:extLst>
      <p:ext uri="{BB962C8B-B14F-4D97-AF65-F5344CB8AC3E}">
        <p14:creationId xmlns:p14="http://schemas.microsoft.com/office/powerpoint/2010/main" val="411515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9000"/>
              </a:lnSpc>
              <a:spcBef>
                <a:spcPts val="0"/>
              </a:spcBef>
              <a:spcAft>
                <a:spcPts val="600"/>
              </a:spcAft>
            </a:pPr>
            <a:r>
              <a:rPr lang="en-CA" sz="1200" kern="1400" dirty="0" smtClean="0">
                <a:solidFill>
                  <a:srgbClr val="262626"/>
                </a:solidFill>
              </a:rPr>
              <a:t>Kin Canada’s identity is very closely linked to exemplary community service and being able to tell that story on your behalf is very</a:t>
            </a:r>
            <a:r>
              <a:rPr lang="en-CA" sz="1200" kern="1400" baseline="0" dirty="0" smtClean="0">
                <a:solidFill>
                  <a:srgbClr val="262626"/>
                </a:solidFill>
              </a:rPr>
              <a:t> important to us. Also the more hours and service dollars that are reported the more we have to leverage into new National Partnerships. The more value that we can prove Kin Canada gives the more exposure our organization received from Canadian Communities. Also we all deserve a pat on the back for our hard work and that is what happens at National Convention when we can announce the amount we donated over the year.</a:t>
            </a:r>
            <a:endParaRPr lang="en-CA" dirty="0"/>
          </a:p>
        </p:txBody>
      </p:sp>
      <p:sp>
        <p:nvSpPr>
          <p:cNvPr id="4" name="Slide Number Placeholder 3"/>
          <p:cNvSpPr>
            <a:spLocks noGrp="1"/>
          </p:cNvSpPr>
          <p:nvPr>
            <p:ph type="sldNum" sz="quarter" idx="10"/>
          </p:nvPr>
        </p:nvSpPr>
        <p:spPr/>
        <p:txBody>
          <a:bodyPr/>
          <a:lstStyle/>
          <a:p>
            <a:fld id="{DFFCF7AB-FF5D-4FC3-AFC8-60479E6C3B1A}" type="slidenum">
              <a:rPr lang="en-CA" smtClean="0"/>
              <a:t>3</a:t>
            </a:fld>
            <a:endParaRPr lang="en-CA"/>
          </a:p>
        </p:txBody>
      </p:sp>
    </p:spTree>
    <p:extLst>
      <p:ext uri="{BB962C8B-B14F-4D97-AF65-F5344CB8AC3E}">
        <p14:creationId xmlns:p14="http://schemas.microsoft.com/office/powerpoint/2010/main" val="338313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still looking</a:t>
            </a:r>
            <a:r>
              <a:rPr lang="en-US" baseline="0" dirty="0" smtClean="0"/>
              <a:t> for more projects to add to our database. Please go onto the National website and submit your </a:t>
            </a:r>
            <a:r>
              <a:rPr lang="en-US" baseline="0" smtClean="0"/>
              <a:t>clubs project.</a:t>
            </a:r>
            <a:endParaRPr lang="en-US"/>
          </a:p>
        </p:txBody>
      </p:sp>
      <p:sp>
        <p:nvSpPr>
          <p:cNvPr id="4" name="Slide Number Placeholder 3"/>
          <p:cNvSpPr>
            <a:spLocks noGrp="1"/>
          </p:cNvSpPr>
          <p:nvPr>
            <p:ph type="sldNum" sz="quarter" idx="10"/>
          </p:nvPr>
        </p:nvSpPr>
        <p:spPr/>
        <p:txBody>
          <a:bodyPr/>
          <a:lstStyle/>
          <a:p>
            <a:fld id="{DFFCF7AB-FF5D-4FC3-AFC8-60479E6C3B1A}" type="slidenum">
              <a:rPr lang="en-CA" smtClean="0"/>
              <a:t>4</a:t>
            </a:fld>
            <a:endParaRPr lang="en-CA"/>
          </a:p>
        </p:txBody>
      </p:sp>
    </p:spTree>
    <p:extLst>
      <p:ext uri="{BB962C8B-B14F-4D97-AF65-F5344CB8AC3E}">
        <p14:creationId xmlns:p14="http://schemas.microsoft.com/office/powerpoint/2010/main" val="2038248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288AFC-F219-4D17-80D7-CA613DE9E5AC}" type="slidenum">
              <a:rPr lang="en-CA" smtClean="0"/>
              <a:t>7</a:t>
            </a:fld>
            <a:endParaRPr lang="en-CA" dirty="0"/>
          </a:p>
        </p:txBody>
      </p:sp>
    </p:spTree>
    <p:extLst>
      <p:ext uri="{BB962C8B-B14F-4D97-AF65-F5344CB8AC3E}">
        <p14:creationId xmlns:p14="http://schemas.microsoft.com/office/powerpoint/2010/main" val="1667868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288AFC-F219-4D17-80D7-CA613DE9E5AC}" type="slidenum">
              <a:rPr lang="en-CA" smtClean="0"/>
              <a:t>8</a:t>
            </a:fld>
            <a:endParaRPr lang="en-CA" dirty="0"/>
          </a:p>
        </p:txBody>
      </p:sp>
    </p:spTree>
    <p:extLst>
      <p:ext uri="{BB962C8B-B14F-4D97-AF65-F5344CB8AC3E}">
        <p14:creationId xmlns:p14="http://schemas.microsoft.com/office/powerpoint/2010/main" val="1667868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donations totaling</a:t>
            </a:r>
            <a:r>
              <a:rPr lang="en-US" baseline="0" dirty="0" smtClean="0"/>
              <a:t> $47,000. Please remember to include Kin Canada Bursaries in your annual budget. It is very important to support the secondary education of our children and those in our community.</a:t>
            </a:r>
            <a:endParaRPr lang="en-US" dirty="0"/>
          </a:p>
        </p:txBody>
      </p:sp>
      <p:sp>
        <p:nvSpPr>
          <p:cNvPr id="4" name="Slide Number Placeholder 3"/>
          <p:cNvSpPr>
            <a:spLocks noGrp="1"/>
          </p:cNvSpPr>
          <p:nvPr>
            <p:ph type="sldNum" sz="quarter" idx="10"/>
          </p:nvPr>
        </p:nvSpPr>
        <p:spPr/>
        <p:txBody>
          <a:bodyPr/>
          <a:lstStyle/>
          <a:p>
            <a:fld id="{DFFCF7AB-FF5D-4FC3-AFC8-60479E6C3B1A}" type="slidenum">
              <a:rPr lang="en-CA" smtClean="0"/>
              <a:t>11</a:t>
            </a:fld>
            <a:endParaRPr lang="en-CA"/>
          </a:p>
        </p:txBody>
      </p:sp>
    </p:spTree>
    <p:extLst>
      <p:ext uri="{BB962C8B-B14F-4D97-AF65-F5344CB8AC3E}">
        <p14:creationId xmlns:p14="http://schemas.microsoft.com/office/powerpoint/2010/main" val="575392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5B675E4-3AC6-4546-ABB7-87EC01D93E1B}" type="slidenum">
              <a:rPr lang="en-CA" smtClean="0"/>
              <a:t>13</a:t>
            </a:fld>
            <a:endParaRPr lang="en-CA"/>
          </a:p>
        </p:txBody>
      </p:sp>
    </p:spTree>
    <p:extLst>
      <p:ext uri="{BB962C8B-B14F-4D97-AF65-F5344CB8AC3E}">
        <p14:creationId xmlns:p14="http://schemas.microsoft.com/office/powerpoint/2010/main" val="2543249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pledged 745 units collectively across</a:t>
            </a:r>
            <a:r>
              <a:rPr lang="en-US" baseline="0" dirty="0" smtClean="0"/>
              <a:t> the Districts. Just because we have hit our target we need to keep going. We have until the end of December to show Canadian Blood Services what we can do and for each District to hit </a:t>
            </a:r>
            <a:r>
              <a:rPr lang="en-US" baseline="0" smtClean="0"/>
              <a:t>it’s pledge</a:t>
            </a:r>
            <a:endParaRPr lang="en-US" dirty="0"/>
          </a:p>
        </p:txBody>
      </p:sp>
      <p:sp>
        <p:nvSpPr>
          <p:cNvPr id="4" name="Slide Number Placeholder 3"/>
          <p:cNvSpPr>
            <a:spLocks noGrp="1"/>
          </p:cNvSpPr>
          <p:nvPr>
            <p:ph type="sldNum" sz="quarter" idx="10"/>
          </p:nvPr>
        </p:nvSpPr>
        <p:spPr/>
        <p:txBody>
          <a:bodyPr/>
          <a:lstStyle/>
          <a:p>
            <a:fld id="{DFFCF7AB-FF5D-4FC3-AFC8-60479E6C3B1A}" type="slidenum">
              <a:rPr lang="en-CA" smtClean="0"/>
              <a:t>14</a:t>
            </a:fld>
            <a:endParaRPr lang="en-CA" dirty="0"/>
          </a:p>
        </p:txBody>
      </p:sp>
    </p:spTree>
    <p:extLst>
      <p:ext uri="{BB962C8B-B14F-4D97-AF65-F5344CB8AC3E}">
        <p14:creationId xmlns:p14="http://schemas.microsoft.com/office/powerpoint/2010/main" val="2233946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This year, 100,000 new blood donors will be needed to meet patient needs. That’s more than 1,900 new donors every week! Join the movement to Give Life and bring a friend! </a:t>
            </a:r>
            <a:r>
              <a:rPr kumimoji="0" lang="en-CA" altLang="en-US" sz="12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Don’t forget to use your partner ID number found at </a:t>
            </a:r>
            <a:r>
              <a:rPr kumimoji="0" lang="en-CA" altLang="en-US" sz="12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kincanada.ca/service</a:t>
            </a:r>
            <a:r>
              <a:rPr lang="en-CA" altLang="en-US" sz="1200" b="1" dirty="0" smtClean="0">
                <a:solidFill>
                  <a:srgbClr val="FF0000"/>
                </a:solidFill>
                <a:ea typeface="Calibri" panose="020F0502020204030204" pitchFamily="34" charset="0"/>
              </a:rPr>
              <a:t>. </a:t>
            </a:r>
            <a:r>
              <a:rPr kumimoji="0" lang="en-CA" altLang="en-US" sz="1200" b="0"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p>
          <a:p>
            <a:endParaRPr lang="en-CA" dirty="0"/>
          </a:p>
        </p:txBody>
      </p:sp>
      <p:sp>
        <p:nvSpPr>
          <p:cNvPr id="4" name="Slide Number Placeholder 3"/>
          <p:cNvSpPr>
            <a:spLocks noGrp="1"/>
          </p:cNvSpPr>
          <p:nvPr>
            <p:ph type="sldNum" sz="quarter" idx="10"/>
          </p:nvPr>
        </p:nvSpPr>
        <p:spPr/>
        <p:txBody>
          <a:bodyPr/>
          <a:lstStyle/>
          <a:p>
            <a:fld id="{DFFCF7AB-FF5D-4FC3-AFC8-60479E6C3B1A}" type="slidenum">
              <a:rPr lang="en-CA" smtClean="0"/>
              <a:t>17</a:t>
            </a:fld>
            <a:endParaRPr lang="en-CA"/>
          </a:p>
        </p:txBody>
      </p:sp>
    </p:spTree>
    <p:extLst>
      <p:ext uri="{BB962C8B-B14F-4D97-AF65-F5344CB8AC3E}">
        <p14:creationId xmlns:p14="http://schemas.microsoft.com/office/powerpoint/2010/main" val="325549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6"/>
          <p:cNvSpPr>
            <a:spLocks noGrp="1" noChangeArrowheads="1"/>
          </p:cNvSpPr>
          <p:nvPr>
            <p:ph type="sldNum" sz="quarter" idx="10"/>
          </p:nvPr>
        </p:nvSpPr>
        <p:spPr>
          <a:ln/>
        </p:spPr>
        <p:txBody>
          <a:bodyPr/>
          <a:lstStyle>
            <a:lvl1pPr>
              <a:defRPr/>
            </a:lvl1pPr>
          </a:lstStyle>
          <a:p>
            <a:fld id="{FCD9E2DC-0907-424A-92E6-ADDE8DAADFE0}" type="slidenum">
              <a:rPr lang="en-CA" altLang="en-US"/>
              <a:pPr/>
              <a:t>‹#›</a:t>
            </a:fld>
            <a:endParaRPr lang="en-CA" altLang="en-US"/>
          </a:p>
        </p:txBody>
      </p:sp>
    </p:spTree>
    <p:extLst>
      <p:ext uri="{BB962C8B-B14F-4D97-AF65-F5344CB8AC3E}">
        <p14:creationId xmlns:p14="http://schemas.microsoft.com/office/powerpoint/2010/main" val="168374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3A32F823-78DB-4C80-93DA-C049C0BCF23C}" type="slidenum">
              <a:rPr lang="en-CA" altLang="en-US"/>
              <a:pPr/>
              <a:t>‹#›</a:t>
            </a:fld>
            <a:endParaRPr lang="en-CA" altLang="en-US"/>
          </a:p>
        </p:txBody>
      </p:sp>
    </p:spTree>
    <p:extLst>
      <p:ext uri="{BB962C8B-B14F-4D97-AF65-F5344CB8AC3E}">
        <p14:creationId xmlns:p14="http://schemas.microsoft.com/office/powerpoint/2010/main" val="401004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917575"/>
            <a:ext cx="2057400" cy="52371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68313" y="917575"/>
            <a:ext cx="6019800" cy="5237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1D69B1AB-B498-4CF9-941A-C31E0C845C17}" type="slidenum">
              <a:rPr lang="en-CA" altLang="en-US"/>
              <a:pPr/>
              <a:t>‹#›</a:t>
            </a:fld>
            <a:endParaRPr lang="en-CA" altLang="en-US"/>
          </a:p>
        </p:txBody>
      </p:sp>
    </p:spTree>
    <p:extLst>
      <p:ext uri="{BB962C8B-B14F-4D97-AF65-F5344CB8AC3E}">
        <p14:creationId xmlns:p14="http://schemas.microsoft.com/office/powerpoint/2010/main" val="3062620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917575"/>
            <a:ext cx="82296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68313" y="2060575"/>
            <a:ext cx="8229600" cy="4094163"/>
          </a:xfrm>
        </p:spPr>
        <p:txBody>
          <a:bodyPr/>
          <a:lstStyle/>
          <a:p>
            <a:pPr lvl="0"/>
            <a:endParaRPr lang="en-CA" noProof="0" smtClean="0"/>
          </a:p>
        </p:txBody>
      </p:sp>
      <p:sp>
        <p:nvSpPr>
          <p:cNvPr id="4" name="Rectangle 6"/>
          <p:cNvSpPr>
            <a:spLocks noGrp="1" noChangeArrowheads="1"/>
          </p:cNvSpPr>
          <p:nvPr>
            <p:ph type="sldNum" sz="quarter" idx="10"/>
          </p:nvPr>
        </p:nvSpPr>
        <p:spPr>
          <a:ln/>
        </p:spPr>
        <p:txBody>
          <a:bodyPr/>
          <a:lstStyle>
            <a:lvl1pPr>
              <a:defRPr/>
            </a:lvl1pPr>
          </a:lstStyle>
          <a:p>
            <a:fld id="{0F2D5277-4938-43B5-9593-65E5D2AC6586}" type="slidenum">
              <a:rPr lang="en-CA" altLang="en-US"/>
              <a:pPr/>
              <a:t>‹#›</a:t>
            </a:fld>
            <a:endParaRPr lang="en-CA" altLang="en-US"/>
          </a:p>
        </p:txBody>
      </p:sp>
    </p:spTree>
    <p:extLst>
      <p:ext uri="{BB962C8B-B14F-4D97-AF65-F5344CB8AC3E}">
        <p14:creationId xmlns:p14="http://schemas.microsoft.com/office/powerpoint/2010/main" val="823365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2A8B25DA-E4C1-4E49-8315-220786D078E1}"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2802832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24BB2069-1E7A-48F0-BC49-740F601408E0}"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2743114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FF44299-1AEE-4DA8-9751-D86587684BFA}"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1524887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68313" y="2060575"/>
            <a:ext cx="4038600"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59313" y="2060575"/>
            <a:ext cx="4038600"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pPr>
              <a:defRPr/>
            </a:pPr>
            <a:fld id="{FCA1EEBF-9F72-4472-A681-7545ADFF5D60}"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18500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pPr>
              <a:defRPr/>
            </a:pPr>
            <a:fld id="{1489736E-F0B3-4B6D-8180-CA39E4A6F387}"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2283904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6"/>
          <p:cNvSpPr>
            <a:spLocks noGrp="1" noChangeArrowheads="1"/>
          </p:cNvSpPr>
          <p:nvPr>
            <p:ph type="sldNum" sz="quarter" idx="10"/>
          </p:nvPr>
        </p:nvSpPr>
        <p:spPr>
          <a:ln/>
        </p:spPr>
        <p:txBody>
          <a:bodyPr/>
          <a:lstStyle>
            <a:lvl1pPr>
              <a:defRPr/>
            </a:lvl1pPr>
          </a:lstStyle>
          <a:p>
            <a:pPr>
              <a:defRPr/>
            </a:pPr>
            <a:fld id="{2B2F6BC1-7B11-4869-8DCD-9DAC1F580ED1}"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1241371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38BEFE8-D03A-4FAC-AC8E-908F59EED236}"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1269975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9530130D-968B-466A-BDFE-16177B6A510D}" type="slidenum">
              <a:rPr lang="en-CA" altLang="en-US"/>
              <a:pPr/>
              <a:t>‹#›</a:t>
            </a:fld>
            <a:endParaRPr lang="en-CA" altLang="en-US"/>
          </a:p>
        </p:txBody>
      </p:sp>
    </p:spTree>
    <p:extLst>
      <p:ext uri="{BB962C8B-B14F-4D97-AF65-F5344CB8AC3E}">
        <p14:creationId xmlns:p14="http://schemas.microsoft.com/office/powerpoint/2010/main" val="3490587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7049616-A70B-4FB1-A005-B3F3F70F2061}"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1913111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34D3594-282F-4D13-A00C-67DD4CDB2987}"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253633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EBB9796C-F520-4DBC-87E9-BC3FA93DB1EE}"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1838817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917575"/>
            <a:ext cx="2057400" cy="52371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68313" y="917575"/>
            <a:ext cx="6019800" cy="5237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A87CA420-54D3-4D97-99B3-ECA808E9086B}"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1164606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917575"/>
            <a:ext cx="82296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68313" y="2060575"/>
            <a:ext cx="8229600" cy="4094163"/>
          </a:xfrm>
        </p:spPr>
        <p:txBody>
          <a:bodyPr/>
          <a:lstStyle/>
          <a:p>
            <a:pPr lvl="0"/>
            <a:endParaRPr lang="en-CA"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AA6C43BC-6D3D-4815-AC78-A4746A627537}"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3609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278F8522-48EC-446D-8C81-123D5FCCFAF0}" type="slidenum">
              <a:rPr lang="en-CA" altLang="en-US"/>
              <a:pPr/>
              <a:t>‹#›</a:t>
            </a:fld>
            <a:endParaRPr lang="en-CA" altLang="en-US"/>
          </a:p>
        </p:txBody>
      </p:sp>
    </p:spTree>
    <p:extLst>
      <p:ext uri="{BB962C8B-B14F-4D97-AF65-F5344CB8AC3E}">
        <p14:creationId xmlns:p14="http://schemas.microsoft.com/office/powerpoint/2010/main" val="141311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68313" y="2060575"/>
            <a:ext cx="4038600"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59313" y="2060575"/>
            <a:ext cx="4038600"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fld id="{C649B33A-CD38-4847-969D-CCF938034E70}" type="slidenum">
              <a:rPr lang="en-CA" altLang="en-US"/>
              <a:pPr/>
              <a:t>‹#›</a:t>
            </a:fld>
            <a:endParaRPr lang="en-CA" altLang="en-US"/>
          </a:p>
        </p:txBody>
      </p:sp>
    </p:spTree>
    <p:extLst>
      <p:ext uri="{BB962C8B-B14F-4D97-AF65-F5344CB8AC3E}">
        <p14:creationId xmlns:p14="http://schemas.microsoft.com/office/powerpoint/2010/main" val="397618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fld id="{79C77D0A-B820-4F4A-A59A-04107B4D8820}" type="slidenum">
              <a:rPr lang="en-CA" altLang="en-US"/>
              <a:pPr/>
              <a:t>‹#›</a:t>
            </a:fld>
            <a:endParaRPr lang="en-CA" altLang="en-US"/>
          </a:p>
        </p:txBody>
      </p:sp>
    </p:spTree>
    <p:extLst>
      <p:ext uri="{BB962C8B-B14F-4D97-AF65-F5344CB8AC3E}">
        <p14:creationId xmlns:p14="http://schemas.microsoft.com/office/powerpoint/2010/main" val="299648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6"/>
          <p:cNvSpPr>
            <a:spLocks noGrp="1" noChangeArrowheads="1"/>
          </p:cNvSpPr>
          <p:nvPr>
            <p:ph type="sldNum" sz="quarter" idx="10"/>
          </p:nvPr>
        </p:nvSpPr>
        <p:spPr>
          <a:ln/>
        </p:spPr>
        <p:txBody>
          <a:bodyPr/>
          <a:lstStyle>
            <a:lvl1pPr>
              <a:defRPr/>
            </a:lvl1pPr>
          </a:lstStyle>
          <a:p>
            <a:fld id="{3F4C68CF-E2F9-49AF-B0D0-6B22C4FB23EC}" type="slidenum">
              <a:rPr lang="en-CA" altLang="en-US"/>
              <a:pPr/>
              <a:t>‹#›</a:t>
            </a:fld>
            <a:endParaRPr lang="en-CA" altLang="en-US"/>
          </a:p>
        </p:txBody>
      </p:sp>
    </p:spTree>
    <p:extLst>
      <p:ext uri="{BB962C8B-B14F-4D97-AF65-F5344CB8AC3E}">
        <p14:creationId xmlns:p14="http://schemas.microsoft.com/office/powerpoint/2010/main" val="100514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7A5150E6-8FC2-448E-A81B-82BCAB9E3CC5}" type="slidenum">
              <a:rPr lang="en-CA" altLang="en-US"/>
              <a:pPr/>
              <a:t>‹#›</a:t>
            </a:fld>
            <a:endParaRPr lang="en-CA" altLang="en-US"/>
          </a:p>
        </p:txBody>
      </p:sp>
    </p:spTree>
    <p:extLst>
      <p:ext uri="{BB962C8B-B14F-4D97-AF65-F5344CB8AC3E}">
        <p14:creationId xmlns:p14="http://schemas.microsoft.com/office/powerpoint/2010/main" val="138741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0E90ED26-DFCA-4E7D-8C7E-972AE2CCBB61}" type="slidenum">
              <a:rPr lang="en-CA" altLang="en-US"/>
              <a:pPr/>
              <a:t>‹#›</a:t>
            </a:fld>
            <a:endParaRPr lang="en-CA" altLang="en-US"/>
          </a:p>
        </p:txBody>
      </p:sp>
    </p:spTree>
    <p:extLst>
      <p:ext uri="{BB962C8B-B14F-4D97-AF65-F5344CB8AC3E}">
        <p14:creationId xmlns:p14="http://schemas.microsoft.com/office/powerpoint/2010/main" val="284041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DFB992BF-ED54-49C3-A72C-F9F89FF85195}" type="slidenum">
              <a:rPr lang="en-CA" altLang="en-US"/>
              <a:pPr/>
              <a:t>‹#›</a:t>
            </a:fld>
            <a:endParaRPr lang="en-CA" altLang="en-US"/>
          </a:p>
        </p:txBody>
      </p:sp>
    </p:spTree>
    <p:extLst>
      <p:ext uri="{BB962C8B-B14F-4D97-AF65-F5344CB8AC3E}">
        <p14:creationId xmlns:p14="http://schemas.microsoft.com/office/powerpoint/2010/main" val="87659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9175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468313" y="2060575"/>
            <a:ext cx="8229600"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5FBE965-838A-46F5-BCAE-7D9A6B462795}" type="slidenum">
              <a:rPr lang="en-CA" altLang="en-US"/>
              <a:pPr/>
              <a:t>‹#›</a:t>
            </a:fld>
            <a:endParaRPr lang="en-CA" altLang="en-US"/>
          </a:p>
        </p:txBody>
      </p:sp>
      <p:pic>
        <p:nvPicPr>
          <p:cNvPr id="1029" name="Picture 10" descr="KinCanadaLogo2013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388" y="188913"/>
            <a:ext cx="295275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Curv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95288" y="6237288"/>
            <a:ext cx="9936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rgbClr val="521C78"/>
          </a:solidFill>
          <a:latin typeface="+mj-lt"/>
          <a:ea typeface="+mj-ea"/>
          <a:cs typeface="+mj-cs"/>
        </a:defRPr>
      </a:lvl1pPr>
      <a:lvl2pPr algn="ctr" rtl="0" eaLnBrk="0" fontAlgn="base" hangingPunct="0">
        <a:spcBef>
          <a:spcPct val="0"/>
        </a:spcBef>
        <a:spcAft>
          <a:spcPct val="0"/>
        </a:spcAft>
        <a:defRPr sz="4400">
          <a:solidFill>
            <a:srgbClr val="521C78"/>
          </a:solidFill>
          <a:latin typeface="Myriad Pro" pitchFamily="34" charset="0"/>
          <a:cs typeface="Arial" charset="0"/>
        </a:defRPr>
      </a:lvl2pPr>
      <a:lvl3pPr algn="ctr" rtl="0" eaLnBrk="0" fontAlgn="base" hangingPunct="0">
        <a:spcBef>
          <a:spcPct val="0"/>
        </a:spcBef>
        <a:spcAft>
          <a:spcPct val="0"/>
        </a:spcAft>
        <a:defRPr sz="4400">
          <a:solidFill>
            <a:srgbClr val="521C78"/>
          </a:solidFill>
          <a:latin typeface="Myriad Pro" pitchFamily="34" charset="0"/>
          <a:cs typeface="Arial" charset="0"/>
        </a:defRPr>
      </a:lvl3pPr>
      <a:lvl4pPr algn="ctr" rtl="0" eaLnBrk="0" fontAlgn="base" hangingPunct="0">
        <a:spcBef>
          <a:spcPct val="0"/>
        </a:spcBef>
        <a:spcAft>
          <a:spcPct val="0"/>
        </a:spcAft>
        <a:defRPr sz="4400">
          <a:solidFill>
            <a:srgbClr val="521C78"/>
          </a:solidFill>
          <a:latin typeface="Myriad Pro" pitchFamily="34" charset="0"/>
          <a:cs typeface="Arial" charset="0"/>
        </a:defRPr>
      </a:lvl4pPr>
      <a:lvl5pPr algn="ctr" rtl="0" eaLnBrk="0" fontAlgn="base" hangingPunct="0">
        <a:spcBef>
          <a:spcPct val="0"/>
        </a:spcBef>
        <a:spcAft>
          <a:spcPct val="0"/>
        </a:spcAft>
        <a:defRPr sz="4400">
          <a:solidFill>
            <a:srgbClr val="521C78"/>
          </a:solidFill>
          <a:latin typeface="Myriad Pro" pitchFamily="34" charset="0"/>
          <a:cs typeface="Arial" charset="0"/>
        </a:defRPr>
      </a:lvl5pPr>
      <a:lvl6pPr marL="457200" algn="ctr" rtl="0" fontAlgn="base">
        <a:spcBef>
          <a:spcPct val="0"/>
        </a:spcBef>
        <a:spcAft>
          <a:spcPct val="0"/>
        </a:spcAft>
        <a:defRPr sz="4400">
          <a:solidFill>
            <a:srgbClr val="521C78"/>
          </a:solidFill>
          <a:latin typeface="Myriad Pro" pitchFamily="34" charset="0"/>
          <a:cs typeface="Arial" charset="0"/>
        </a:defRPr>
      </a:lvl6pPr>
      <a:lvl7pPr marL="914400" algn="ctr" rtl="0" fontAlgn="base">
        <a:spcBef>
          <a:spcPct val="0"/>
        </a:spcBef>
        <a:spcAft>
          <a:spcPct val="0"/>
        </a:spcAft>
        <a:defRPr sz="4400">
          <a:solidFill>
            <a:srgbClr val="521C78"/>
          </a:solidFill>
          <a:latin typeface="Myriad Pro" pitchFamily="34" charset="0"/>
          <a:cs typeface="Arial" charset="0"/>
        </a:defRPr>
      </a:lvl7pPr>
      <a:lvl8pPr marL="1371600" algn="ctr" rtl="0" fontAlgn="base">
        <a:spcBef>
          <a:spcPct val="0"/>
        </a:spcBef>
        <a:spcAft>
          <a:spcPct val="0"/>
        </a:spcAft>
        <a:defRPr sz="4400">
          <a:solidFill>
            <a:srgbClr val="521C78"/>
          </a:solidFill>
          <a:latin typeface="Myriad Pro" pitchFamily="34" charset="0"/>
          <a:cs typeface="Arial" charset="0"/>
        </a:defRPr>
      </a:lvl8pPr>
      <a:lvl9pPr marL="1828800" algn="ctr" rtl="0" fontAlgn="base">
        <a:spcBef>
          <a:spcPct val="0"/>
        </a:spcBef>
        <a:spcAft>
          <a:spcPct val="0"/>
        </a:spcAft>
        <a:defRPr sz="4400">
          <a:solidFill>
            <a:srgbClr val="521C78"/>
          </a:solidFill>
          <a:latin typeface="Myriad Pro"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9175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468313" y="2060575"/>
            <a:ext cx="82296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B3934693-E0BF-4268-A45E-86D5ECB93DBB}" type="slidenum">
              <a:rPr lang="en-CA" altLang="en-US">
                <a:solidFill>
                  <a:srgbClr val="000000"/>
                </a:solidFill>
              </a:rPr>
              <a:pPr>
                <a:defRPr/>
              </a:pPr>
              <a:t>‹#›</a:t>
            </a:fld>
            <a:endParaRPr lang="en-CA" altLang="en-US" dirty="0">
              <a:solidFill>
                <a:srgbClr val="000000"/>
              </a:solidFill>
            </a:endParaRPr>
          </a:p>
        </p:txBody>
      </p:sp>
      <p:pic>
        <p:nvPicPr>
          <p:cNvPr id="1029" name="Picture 10" descr="KinCanadaLogo2013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388" y="188913"/>
            <a:ext cx="295275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Curv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95288" y="6237288"/>
            <a:ext cx="9936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3134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rgbClr val="521C78"/>
          </a:solidFill>
          <a:latin typeface="+mj-lt"/>
          <a:ea typeface="+mj-ea"/>
          <a:cs typeface="+mj-cs"/>
        </a:defRPr>
      </a:lvl1pPr>
      <a:lvl2pPr algn="ctr" rtl="0" eaLnBrk="0" fontAlgn="base" hangingPunct="0">
        <a:spcBef>
          <a:spcPct val="0"/>
        </a:spcBef>
        <a:spcAft>
          <a:spcPct val="0"/>
        </a:spcAft>
        <a:defRPr sz="4400">
          <a:solidFill>
            <a:srgbClr val="521C78"/>
          </a:solidFill>
          <a:latin typeface="Myriad Pro" pitchFamily="34" charset="0"/>
          <a:cs typeface="Arial" charset="0"/>
        </a:defRPr>
      </a:lvl2pPr>
      <a:lvl3pPr algn="ctr" rtl="0" eaLnBrk="0" fontAlgn="base" hangingPunct="0">
        <a:spcBef>
          <a:spcPct val="0"/>
        </a:spcBef>
        <a:spcAft>
          <a:spcPct val="0"/>
        </a:spcAft>
        <a:defRPr sz="4400">
          <a:solidFill>
            <a:srgbClr val="521C78"/>
          </a:solidFill>
          <a:latin typeface="Myriad Pro" pitchFamily="34" charset="0"/>
          <a:cs typeface="Arial" charset="0"/>
        </a:defRPr>
      </a:lvl3pPr>
      <a:lvl4pPr algn="ctr" rtl="0" eaLnBrk="0" fontAlgn="base" hangingPunct="0">
        <a:spcBef>
          <a:spcPct val="0"/>
        </a:spcBef>
        <a:spcAft>
          <a:spcPct val="0"/>
        </a:spcAft>
        <a:defRPr sz="4400">
          <a:solidFill>
            <a:srgbClr val="521C78"/>
          </a:solidFill>
          <a:latin typeface="Myriad Pro" pitchFamily="34" charset="0"/>
          <a:cs typeface="Arial" charset="0"/>
        </a:defRPr>
      </a:lvl4pPr>
      <a:lvl5pPr algn="ctr" rtl="0" eaLnBrk="0" fontAlgn="base" hangingPunct="0">
        <a:spcBef>
          <a:spcPct val="0"/>
        </a:spcBef>
        <a:spcAft>
          <a:spcPct val="0"/>
        </a:spcAft>
        <a:defRPr sz="4400">
          <a:solidFill>
            <a:srgbClr val="521C78"/>
          </a:solidFill>
          <a:latin typeface="Myriad Pro" pitchFamily="34" charset="0"/>
          <a:cs typeface="Arial" charset="0"/>
        </a:defRPr>
      </a:lvl5pPr>
      <a:lvl6pPr marL="457200" algn="ctr" rtl="0" fontAlgn="base">
        <a:spcBef>
          <a:spcPct val="0"/>
        </a:spcBef>
        <a:spcAft>
          <a:spcPct val="0"/>
        </a:spcAft>
        <a:defRPr sz="4400">
          <a:solidFill>
            <a:srgbClr val="521C78"/>
          </a:solidFill>
          <a:latin typeface="Myriad Pro" pitchFamily="34" charset="0"/>
          <a:cs typeface="Arial" charset="0"/>
        </a:defRPr>
      </a:lvl6pPr>
      <a:lvl7pPr marL="914400" algn="ctr" rtl="0" fontAlgn="base">
        <a:spcBef>
          <a:spcPct val="0"/>
        </a:spcBef>
        <a:spcAft>
          <a:spcPct val="0"/>
        </a:spcAft>
        <a:defRPr sz="4400">
          <a:solidFill>
            <a:srgbClr val="521C78"/>
          </a:solidFill>
          <a:latin typeface="Myriad Pro" pitchFamily="34" charset="0"/>
          <a:cs typeface="Arial" charset="0"/>
        </a:defRPr>
      </a:lvl7pPr>
      <a:lvl8pPr marL="1371600" algn="ctr" rtl="0" fontAlgn="base">
        <a:spcBef>
          <a:spcPct val="0"/>
        </a:spcBef>
        <a:spcAft>
          <a:spcPct val="0"/>
        </a:spcAft>
        <a:defRPr sz="4400">
          <a:solidFill>
            <a:srgbClr val="521C78"/>
          </a:solidFill>
          <a:latin typeface="Myriad Pro" pitchFamily="34" charset="0"/>
          <a:cs typeface="Arial" charset="0"/>
        </a:defRPr>
      </a:lvl8pPr>
      <a:lvl9pPr marL="1828800" algn="ctr" rtl="0" fontAlgn="base">
        <a:spcBef>
          <a:spcPct val="0"/>
        </a:spcBef>
        <a:spcAft>
          <a:spcPct val="0"/>
        </a:spcAft>
        <a:defRPr sz="4400">
          <a:solidFill>
            <a:srgbClr val="521C78"/>
          </a:solidFill>
          <a:latin typeface="Myriad Pro"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cysticfibrosis.ca/partners/kin-canada"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1450812"/>
            <a:ext cx="5472608" cy="3785652"/>
          </a:xfrm>
          <a:prstGeom prst="rect">
            <a:avLst/>
          </a:prstGeom>
          <a:noFill/>
        </p:spPr>
        <p:txBody>
          <a:bodyPr wrap="square" rtlCol="0" anchor="ctr">
            <a:spAutoFit/>
          </a:bodyPr>
          <a:lstStyle/>
          <a:p>
            <a:pPr algn="ctr"/>
            <a:r>
              <a:rPr lang="en-US" sz="4800" b="1" dirty="0" smtClean="0"/>
              <a:t>District One</a:t>
            </a:r>
            <a:endParaRPr lang="en-CA" sz="4800" b="1" dirty="0" smtClean="0"/>
          </a:p>
          <a:p>
            <a:pPr algn="ctr"/>
            <a:r>
              <a:rPr lang="en-CA" sz="4800" b="1" dirty="0" smtClean="0"/>
              <a:t>Fall Leadership Conference 2017</a:t>
            </a:r>
          </a:p>
          <a:p>
            <a:pPr algn="ctr"/>
            <a:r>
              <a:rPr lang="en-CA" sz="4800" b="1" dirty="0" smtClean="0"/>
              <a:t>Service Presentation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856588"/>
            <a:ext cx="8100392" cy="2580524"/>
          </a:xfrm>
        </p:spPr>
        <p:txBody>
          <a:bodyPr>
            <a:noAutofit/>
          </a:bodyPr>
          <a:lstStyle/>
          <a:p>
            <a:pPr eaLnBrk="1" hangingPunct="1">
              <a:defRPr/>
            </a:pPr>
            <a:r>
              <a:rPr lang="en-CA" sz="2000" dirty="0" smtClean="0">
                <a:latin typeface="Arial" panose="020B0604020202020204" pitchFamily="34" charset="0"/>
                <a:cs typeface="Arial" panose="020B0604020202020204" pitchFamily="34" charset="0"/>
              </a:rPr>
              <a:t>National </a:t>
            </a:r>
            <a:r>
              <a:rPr lang="en-CA" sz="2000" dirty="0">
                <a:latin typeface="Arial" panose="020B0604020202020204" pitchFamily="34" charset="0"/>
                <a:cs typeface="Arial" panose="020B0604020202020204" pitchFamily="34" charset="0"/>
              </a:rPr>
              <a:t>recognition of commitment to education for young people</a:t>
            </a:r>
          </a:p>
          <a:p>
            <a:pPr eaLnBrk="1" hangingPunct="1">
              <a:buFont typeface="Arial" panose="020B0604020202020204" pitchFamily="34" charset="0"/>
              <a:buChar char="•"/>
              <a:defRPr/>
            </a:pPr>
            <a:r>
              <a:rPr lang="en-CA" sz="2000" dirty="0">
                <a:latin typeface="Arial" panose="020B0604020202020204" pitchFamily="34" charset="0"/>
                <a:cs typeface="Arial" panose="020B0604020202020204" pitchFamily="34" charset="0"/>
              </a:rPr>
              <a:t>Especially relevant with Kin Campus Clubs</a:t>
            </a:r>
          </a:p>
          <a:p>
            <a:pPr eaLnBrk="1" hangingPunct="1">
              <a:buFont typeface="Arial" panose="020B0604020202020204" pitchFamily="34" charset="0"/>
              <a:buChar char="•"/>
              <a:defRPr/>
            </a:pPr>
            <a:r>
              <a:rPr lang="en-CA" sz="2000" dirty="0">
                <a:latin typeface="Arial" panose="020B0604020202020204" pitchFamily="34" charset="0"/>
                <a:cs typeface="Arial" panose="020B0604020202020204" pitchFamily="34" charset="0"/>
              </a:rPr>
              <a:t>Bursary recipients are excellent </a:t>
            </a:r>
            <a:r>
              <a:rPr lang="en-CA" sz="2000" dirty="0" smtClean="0">
                <a:latin typeface="Arial" panose="020B0604020202020204" pitchFamily="34" charset="0"/>
                <a:cs typeface="Arial" panose="020B0604020202020204" pitchFamily="34" charset="0"/>
              </a:rPr>
              <a:t>Kin ambassadors </a:t>
            </a:r>
            <a:r>
              <a:rPr lang="en-CA" sz="2000" dirty="0">
                <a:latin typeface="Arial" panose="020B0604020202020204" pitchFamily="34" charset="0"/>
                <a:cs typeface="Arial" panose="020B0604020202020204" pitchFamily="34" charset="0"/>
              </a:rPr>
              <a:t>to fellow students</a:t>
            </a:r>
          </a:p>
          <a:p>
            <a:pPr eaLnBrk="1" hangingPunct="1">
              <a:buFont typeface="Arial" panose="020B0604020202020204" pitchFamily="34" charset="0"/>
              <a:buChar char="•"/>
              <a:defRPr/>
            </a:pPr>
            <a:r>
              <a:rPr lang="en-CA" sz="2000" dirty="0">
                <a:latin typeface="Arial" panose="020B0604020202020204" pitchFamily="34" charset="0"/>
                <a:cs typeface="Arial" panose="020B0604020202020204" pitchFamily="34" charset="0"/>
              </a:rPr>
              <a:t>Preferred bursaries </a:t>
            </a:r>
            <a:r>
              <a:rPr lang="en-CA" sz="2000" dirty="0" smtClean="0">
                <a:latin typeface="Arial" panose="020B0604020202020204" pitchFamily="34" charset="0"/>
                <a:cs typeface="Arial" panose="020B0604020202020204" pitchFamily="34" charset="0"/>
              </a:rPr>
              <a:t>(each $2,500 donation) allow </a:t>
            </a:r>
            <a:r>
              <a:rPr lang="en-CA" sz="2000" dirty="0">
                <a:latin typeface="Arial" panose="020B0604020202020204" pitchFamily="34" charset="0"/>
                <a:cs typeface="Arial" panose="020B0604020202020204" pitchFamily="34" charset="0"/>
              </a:rPr>
              <a:t>for more applications from the club and increase likelihood of success.</a:t>
            </a:r>
          </a:p>
          <a:p>
            <a:pPr eaLnBrk="1" hangingPunct="1">
              <a:buFont typeface="Arial" panose="020B0604020202020204" pitchFamily="34" charset="0"/>
              <a:buChar char="•"/>
              <a:defRPr/>
            </a:pPr>
            <a:r>
              <a:rPr lang="en-CA" sz="2000" dirty="0">
                <a:latin typeface="Arial" panose="020B0604020202020204" pitchFamily="34" charset="0"/>
                <a:cs typeface="Arial" panose="020B0604020202020204" pitchFamily="34" charset="0"/>
              </a:rPr>
              <a:t>Rejuvenation of club membership; re-investment in </a:t>
            </a:r>
            <a:r>
              <a:rPr lang="en-CA" sz="2000" dirty="0" smtClean="0">
                <a:latin typeface="Arial" panose="020B0604020202020204" pitchFamily="34" charset="0"/>
                <a:cs typeface="Arial" panose="020B0604020202020204" pitchFamily="34" charset="0"/>
              </a:rPr>
              <a:t>future</a:t>
            </a:r>
            <a:endParaRPr lang="en-CA" sz="2000" dirty="0">
              <a:latin typeface="Arial" panose="020B0604020202020204" pitchFamily="34" charset="0"/>
              <a:cs typeface="Arial" panose="020B0604020202020204" pitchFamily="34" charset="0"/>
            </a:endParaRPr>
          </a:p>
          <a:p>
            <a:pPr marL="0" indent="0">
              <a:buNone/>
              <a:defRPr/>
            </a:pPr>
            <a:endParaRPr lang="en-CA" sz="2000" dirty="0">
              <a:latin typeface="Arial" panose="020B0604020202020204" pitchFamily="34" charset="0"/>
              <a:cs typeface="Arial" panose="020B0604020202020204" pitchFamily="34" charset="0"/>
            </a:endParaRPr>
          </a:p>
          <a:p>
            <a:pPr marL="0" indent="0">
              <a:buNone/>
              <a:defRPr/>
            </a:pPr>
            <a:endParaRPr lang="en-CA" sz="2000" dirty="0" smtClean="0"/>
          </a:p>
          <a:p>
            <a:pPr marL="0" indent="0">
              <a:buNone/>
              <a:defRPr/>
            </a:pPr>
            <a:endParaRPr lang="en-CA" sz="2000" dirty="0">
              <a:latin typeface="Arial" panose="020B0604020202020204" pitchFamily="34" charset="0"/>
              <a:cs typeface="Arial" panose="020B0604020202020204" pitchFamily="34" charset="0"/>
            </a:endParaRPr>
          </a:p>
          <a:p>
            <a:pPr eaLnBrk="1" hangingPunct="1">
              <a:defRPr/>
            </a:pPr>
            <a:endParaRPr lang="en-CA" sz="2800" dirty="0">
              <a:latin typeface="Arial" panose="020B0604020202020204" pitchFamily="34" charset="0"/>
              <a:cs typeface="Arial" panose="020B0604020202020204" pitchFamily="34" charset="0"/>
            </a:endParaRPr>
          </a:p>
        </p:txBody>
      </p:sp>
      <p:sp>
        <p:nvSpPr>
          <p:cNvPr id="5" name="Rectangle 2"/>
          <p:cNvSpPr>
            <a:spLocks noGrp="1" noChangeArrowheads="1"/>
          </p:cNvSpPr>
          <p:nvPr>
            <p:ph type="title"/>
          </p:nvPr>
        </p:nvSpPr>
        <p:spPr>
          <a:xfrm>
            <a:off x="3851920" y="692696"/>
            <a:ext cx="4464496" cy="857250"/>
          </a:xfrm>
        </p:spPr>
        <p:txBody>
          <a:bodyPr>
            <a:noAutofit/>
          </a:bodyPr>
          <a:lstStyle/>
          <a:p>
            <a:pPr algn="l" eaLnBrk="1" hangingPunct="1">
              <a:lnSpc>
                <a:spcPct val="150000"/>
              </a:lnSpc>
              <a:spcAft>
                <a:spcPts val="450"/>
              </a:spcAft>
            </a:pPr>
            <a:r>
              <a:rPr lang="en-US" altLang="en-US" sz="2800" dirty="0">
                <a:latin typeface="Arial" panose="020B0604020202020204" pitchFamily="34" charset="0"/>
                <a:cs typeface="Arial" panose="020B0604020202020204" pitchFamily="34" charset="0"/>
              </a:rPr>
              <a:t>Kin Canada Bursaries:</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Great for Clubs!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5158821"/>
            <a:ext cx="3059832" cy="911830"/>
          </a:xfrm>
          <a:prstGeom prst="rect">
            <a:avLst/>
          </a:prstGeom>
        </p:spPr>
      </p:pic>
      <p:sp>
        <p:nvSpPr>
          <p:cNvPr id="2" name="TextBox 1"/>
          <p:cNvSpPr txBox="1"/>
          <p:nvPr/>
        </p:nvSpPr>
        <p:spPr>
          <a:xfrm>
            <a:off x="971600" y="4868987"/>
            <a:ext cx="4536504" cy="156966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indent="0" algn="ctr">
              <a:buNone/>
              <a:defRPr/>
            </a:pPr>
            <a:r>
              <a:rPr lang="en-CA" sz="2400" dirty="0">
                <a:solidFill>
                  <a:srgbClr val="FF0000"/>
                </a:solidFill>
                <a:latin typeface="Caecilia LT Std Roman" panose="00000900000000000000" pitchFamily="50" charset="0"/>
              </a:rPr>
              <a:t>Please think of HREF when planning this year’s </a:t>
            </a:r>
            <a:r>
              <a:rPr lang="en-CA" sz="2400" dirty="0" smtClean="0">
                <a:solidFill>
                  <a:srgbClr val="FF0000"/>
                </a:solidFill>
                <a:latin typeface="Caecilia LT Std Roman" panose="00000900000000000000" pitchFamily="50" charset="0"/>
              </a:rPr>
              <a:t>budget</a:t>
            </a:r>
            <a:endParaRPr lang="en-CA" sz="2400" dirty="0">
              <a:solidFill>
                <a:srgbClr val="FF0000"/>
              </a:solidFill>
              <a:latin typeface="Caecilia LT Std Roman" panose="00000900000000000000" pitchFamily="50" charset="0"/>
            </a:endParaRPr>
          </a:p>
        </p:txBody>
      </p:sp>
    </p:spTree>
    <p:extLst>
      <p:ext uri="{BB962C8B-B14F-4D97-AF65-F5344CB8AC3E}">
        <p14:creationId xmlns:p14="http://schemas.microsoft.com/office/powerpoint/2010/main" val="2554653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970" y="188640"/>
            <a:ext cx="4716016" cy="140537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093" y="1844824"/>
            <a:ext cx="8373411" cy="4104456"/>
          </a:xfrm>
          <a:prstGeom prst="rect">
            <a:avLst/>
          </a:prstGeom>
        </p:spPr>
      </p:pic>
    </p:spTree>
    <p:extLst>
      <p:ext uri="{BB962C8B-B14F-4D97-AF65-F5344CB8AC3E}">
        <p14:creationId xmlns:p14="http://schemas.microsoft.com/office/powerpoint/2010/main" val="2335930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879480"/>
            <a:ext cx="4464496" cy="3262432"/>
          </a:xfrm>
          <a:prstGeom prst="rect">
            <a:avLst/>
          </a:prstGeom>
          <a:noFill/>
        </p:spPr>
        <p:txBody>
          <a:bodyPr wrap="square" rtlCol="0" anchor="ctr">
            <a:spAutoFit/>
          </a:bodyPr>
          <a:lstStyle/>
          <a:p>
            <a:pPr algn="ctr"/>
            <a:r>
              <a:rPr lang="en-CA" sz="5400" b="1" dirty="0" smtClean="0"/>
              <a:t>Canadian Blood </a:t>
            </a:r>
          </a:p>
          <a:p>
            <a:pPr algn="ctr"/>
            <a:r>
              <a:rPr lang="en-CA" sz="5400" b="1" dirty="0" smtClean="0"/>
              <a:t>Services</a:t>
            </a:r>
          </a:p>
          <a:p>
            <a:pPr algn="ctr"/>
            <a:endParaRPr lang="en-CA" sz="4400" b="1" dirty="0">
              <a:latin typeface="Caecilia LT Std Roman" panose="00000900000000000000" pitchFamily="50"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89331">
            <a:off x="4796116" y="2546575"/>
            <a:ext cx="3856484" cy="1928242"/>
          </a:xfrm>
          <a:prstGeom prst="rect">
            <a:avLst/>
          </a:prstGeom>
        </p:spPr>
      </p:pic>
    </p:spTree>
    <p:extLst>
      <p:ext uri="{BB962C8B-B14F-4D97-AF65-F5344CB8AC3E}">
        <p14:creationId xmlns:p14="http://schemas.microsoft.com/office/powerpoint/2010/main" val="236104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539552" y="1525434"/>
            <a:ext cx="802963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2800" b="1" i="0" u="none" strike="noStrike" cap="none" normalizeH="0" baseline="0" dirty="0" smtClean="0">
                <a:ln>
                  <a:noFill/>
                </a:ln>
                <a:effectLst/>
                <a:ea typeface="Calibri" panose="020F0502020204030204" pitchFamily="34" charset="0"/>
              </a:rPr>
              <a:t>District </a:t>
            </a:r>
            <a:r>
              <a:rPr lang="en-CA" altLang="en-US" sz="2800" b="1" dirty="0" smtClean="0">
                <a:ea typeface="Calibri" panose="020F0502020204030204" pitchFamily="34" charset="0"/>
              </a:rPr>
              <a:t>1’</a:t>
            </a:r>
            <a:r>
              <a:rPr kumimoji="0" lang="en-CA" altLang="en-US" sz="2800" b="1" i="0" u="none" strike="noStrike" cap="none" normalizeH="0" baseline="0" dirty="0" smtClean="0">
                <a:ln>
                  <a:noFill/>
                </a:ln>
                <a:effectLst/>
                <a:ea typeface="Calibri" panose="020F0502020204030204" pitchFamily="34" charset="0"/>
              </a:rPr>
              <a:t>s Blood Donation Pledge:</a:t>
            </a:r>
            <a:r>
              <a:rPr kumimoji="0" lang="en-CA" altLang="en-US" sz="2800" b="1" i="0" u="none" strike="noStrike" cap="none" normalizeH="0" dirty="0" smtClean="0">
                <a:ln>
                  <a:noFill/>
                </a:ln>
                <a:effectLst/>
                <a:ea typeface="Calibri" panose="020F0502020204030204" pitchFamily="34" charset="0"/>
              </a:rPr>
              <a:t>  85 units</a:t>
            </a:r>
            <a:endParaRPr kumimoji="0" lang="en-CA" altLang="en-US" sz="2800" i="0" u="none" strike="noStrike" cap="none" normalizeH="0" baseline="0" dirty="0" smtClean="0">
              <a:ln>
                <a:noFill/>
              </a:ln>
              <a:effectLst/>
              <a:ea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CA" altLang="en-US" sz="2400" b="1" dirty="0">
              <a:ea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2400" b="1" i="0" u="none" strike="noStrike" cap="none" normalizeH="0" baseline="0" dirty="0" smtClean="0">
                <a:ln>
                  <a:noFill/>
                </a:ln>
                <a:effectLst/>
                <a:ea typeface="Calibri" panose="020F0502020204030204" pitchFamily="34" charset="0"/>
              </a:rPr>
              <a:t>Units donated so far: 48 units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2400" b="1" i="0" u="none" strike="noStrike" cap="none" normalizeH="0" baseline="0" dirty="0" smtClean="0">
                <a:ln>
                  <a:noFill/>
                </a:ln>
                <a:effectLst/>
                <a:ea typeface="Calibri" panose="020F0502020204030204" pitchFamily="34" charset="0"/>
              </a:rPr>
              <a:t>We have until the end of December to reach our goal.</a:t>
            </a:r>
            <a:endParaRPr kumimoji="0" lang="en-CA" altLang="en-US" sz="4000" b="0" i="0" u="none" strike="noStrike" cap="none" normalizeH="0" baseline="0" dirty="0" smtClean="0">
              <a:ln>
                <a:noFill/>
              </a:ln>
              <a:effectLst/>
              <a:latin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2387" y="3212976"/>
            <a:ext cx="2897560" cy="2897560"/>
          </a:xfrm>
          <a:prstGeom prst="rect">
            <a:avLst/>
          </a:prstGeom>
        </p:spPr>
      </p:pic>
    </p:spTree>
    <p:extLst>
      <p:ext uri="{BB962C8B-B14F-4D97-AF65-F5344CB8AC3E}">
        <p14:creationId xmlns:p14="http://schemas.microsoft.com/office/powerpoint/2010/main" val="2801204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1"/>
                </a:solidFill>
              </a:rPr>
              <a:t>National Total</a:t>
            </a:r>
            <a:endParaRPr lang="en-US" u="sng" dirty="0">
              <a:solidFill>
                <a:schemeClr val="tx1"/>
              </a:solidFill>
            </a:endParaRPr>
          </a:p>
        </p:txBody>
      </p:sp>
      <p:sp>
        <p:nvSpPr>
          <p:cNvPr id="3" name="Content Placeholder 2"/>
          <p:cNvSpPr>
            <a:spLocks noGrp="1"/>
          </p:cNvSpPr>
          <p:nvPr>
            <p:ph idx="1"/>
          </p:nvPr>
        </p:nvSpPr>
        <p:spPr/>
        <p:txBody>
          <a:bodyPr/>
          <a:lstStyle/>
          <a:p>
            <a:pPr marL="0" indent="0" algn="ctr">
              <a:buNone/>
            </a:pPr>
            <a:r>
              <a:rPr lang="en-US" sz="4400" dirty="0" smtClean="0"/>
              <a:t>Congratulations Kin Canada</a:t>
            </a:r>
          </a:p>
          <a:p>
            <a:pPr marL="0" indent="0" algn="ctr">
              <a:buNone/>
            </a:pPr>
            <a:r>
              <a:rPr lang="en-US" sz="4400" dirty="0" smtClean="0"/>
              <a:t>You have donated 759 units of blood and we have surpassed our collective pledge of 745.</a:t>
            </a:r>
          </a:p>
          <a:p>
            <a:pPr marL="0" indent="0" algn="ctr">
              <a:buNone/>
            </a:pPr>
            <a:endParaRPr lang="en-US" dirty="0"/>
          </a:p>
        </p:txBody>
      </p:sp>
    </p:spTree>
    <p:extLst>
      <p:ext uri="{BB962C8B-B14F-4D97-AF65-F5344CB8AC3E}">
        <p14:creationId xmlns:p14="http://schemas.microsoft.com/office/powerpoint/2010/main" val="271912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67544" y="1412776"/>
            <a:ext cx="8280920" cy="468052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800" b="1" i="0" u="none" strike="noStrike" cap="none" normalizeH="0" baseline="0" dirty="0" smtClean="0">
                <a:ln>
                  <a:noFill/>
                </a:ln>
                <a:solidFill>
                  <a:srgbClr val="FF0000"/>
                </a:solidFill>
                <a:effectLst/>
                <a:latin typeface="Arial" panose="020B0604020202020204" pitchFamily="34" charset="0"/>
              </a:rPr>
              <a:t>How do I Register as a Kin Member?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400" b="1" i="0" u="none" strike="noStrike" cap="none" normalizeH="0" baseline="0" dirty="0" smtClean="0">
              <a:ln>
                <a:noFill/>
              </a:ln>
              <a:solidFill>
                <a:srgbClr val="FF0000"/>
              </a:solidFill>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Pct val="100000"/>
              <a:buFont typeface="+mj-lt"/>
              <a:buAutoNum type="arabicPeriod"/>
              <a:tabLst/>
            </a:pPr>
            <a:r>
              <a:rPr kumimoji="0" lang="en-CA" altLang="en-US" sz="2400" b="0" i="0" u="none" strike="noStrike" cap="none" normalizeH="0" baseline="0" dirty="0" smtClean="0">
                <a:ln>
                  <a:noFill/>
                </a:ln>
                <a:solidFill>
                  <a:srgbClr val="000000"/>
                </a:solidFill>
                <a:effectLst/>
                <a:latin typeface="Arial" panose="020B0604020202020204" pitchFamily="34" charset="0"/>
              </a:rPr>
              <a:t>Use the survey to make sure you are eligible to give blood (</a:t>
            </a:r>
            <a:r>
              <a:rPr kumimoji="0" lang="en-CA" altLang="en-US" sz="2400" b="0" i="0" u="none" strike="noStrike" cap="none" normalizeH="0" baseline="0" dirty="0" smtClean="0">
                <a:ln>
                  <a:noFill/>
                </a:ln>
                <a:solidFill>
                  <a:srgbClr val="FF0000"/>
                </a:solidFill>
                <a:effectLst/>
                <a:latin typeface="Arial" panose="020B0604020202020204" pitchFamily="34" charset="0"/>
              </a:rPr>
              <a:t>blood.ca</a:t>
            </a:r>
            <a:r>
              <a:rPr kumimoji="0" lang="en-CA" altLang="en-US" sz="2400" b="0" i="0" u="none" strike="noStrike" cap="none" normalizeH="0" baseline="0" dirty="0" smtClean="0">
                <a:ln>
                  <a:noFill/>
                </a:ln>
                <a:solidFill>
                  <a:srgbClr val="000000"/>
                </a:solidFill>
                <a:effectLst/>
                <a:latin typeface="Arial" panose="020B0604020202020204" pitchFamily="34" charset="0"/>
              </a:rPr>
              <a:t>)</a:t>
            </a:r>
            <a:br>
              <a:rPr kumimoji="0" lang="en-CA" altLang="en-US" sz="2400" b="0" i="0" u="none" strike="noStrike" cap="none" normalizeH="0" baseline="0" dirty="0" smtClean="0">
                <a:ln>
                  <a:noFill/>
                </a:ln>
                <a:solidFill>
                  <a:srgbClr val="000000"/>
                </a:solidFill>
                <a:effectLst/>
                <a:latin typeface="Arial" panose="020B0604020202020204" pitchFamily="34" charset="0"/>
              </a:rPr>
            </a:br>
            <a:endParaRPr kumimoji="0" lang="en-CA" altLang="en-US" sz="2400" b="0" i="0" u="none" strike="noStrike" cap="none" normalizeH="0" baseline="0" dirty="0" smtClean="0">
              <a:ln>
                <a:noFill/>
              </a:ln>
              <a:solidFill>
                <a:srgbClr val="000000"/>
              </a:solidFill>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Pct val="100000"/>
              <a:buFont typeface="+mj-lt"/>
              <a:buAutoNum type="arabicPeriod"/>
              <a:tabLst/>
            </a:pPr>
            <a:r>
              <a:rPr kumimoji="0" lang="en-CA" altLang="en-US" sz="2400" b="0" i="0" u="none" strike="noStrike" cap="none" normalizeH="0" baseline="0" dirty="0" smtClean="0">
                <a:ln>
                  <a:noFill/>
                </a:ln>
                <a:solidFill>
                  <a:srgbClr val="000000"/>
                </a:solidFill>
                <a:effectLst/>
                <a:latin typeface="Arial" panose="020B0604020202020204" pitchFamily="34" charset="0"/>
              </a:rPr>
              <a:t>Sign up online at blood.ca using your partner for life ID</a:t>
            </a:r>
            <a:r>
              <a:rPr kumimoji="0" lang="en-CA" altLang="en-US" sz="2400" b="0" i="0" u="none" strike="noStrike" cap="none" normalizeH="0" dirty="0" smtClean="0">
                <a:ln>
                  <a:noFill/>
                </a:ln>
                <a:solidFill>
                  <a:srgbClr val="000000"/>
                </a:solidFill>
                <a:effectLst/>
                <a:latin typeface="Arial" panose="020B0604020202020204" pitchFamily="34" charset="0"/>
              </a:rPr>
              <a:t> </a:t>
            </a:r>
            <a:r>
              <a:rPr kumimoji="0" lang="en-CA" altLang="en-US" sz="2400" b="0" i="0" u="none" strike="noStrike" cap="none" normalizeH="0" baseline="0" dirty="0" smtClean="0">
                <a:ln>
                  <a:noFill/>
                </a:ln>
                <a:solidFill>
                  <a:srgbClr val="000000"/>
                </a:solidFill>
                <a:effectLst/>
                <a:latin typeface="Arial" panose="020B0604020202020204" pitchFamily="34" charset="0"/>
              </a:rPr>
              <a:t>(found at </a:t>
            </a:r>
            <a:r>
              <a:rPr kumimoji="0" lang="en-CA" altLang="en-US" sz="2400" b="0" i="0" u="none" strike="noStrike" cap="none" normalizeH="0" baseline="0" dirty="0" smtClean="0">
                <a:ln>
                  <a:noFill/>
                </a:ln>
                <a:solidFill>
                  <a:srgbClr val="FF0000"/>
                </a:solidFill>
                <a:effectLst/>
                <a:latin typeface="Arial" panose="020B0604020202020204" pitchFamily="34" charset="0"/>
              </a:rPr>
              <a:t>kincanada.ca/partnership-goals-with-</a:t>
            </a:r>
            <a:r>
              <a:rPr kumimoji="0" lang="en-CA" altLang="en-US" sz="2400" b="0" i="0" u="none" strike="noStrike" cap="none" normalizeH="0" baseline="0" dirty="0" err="1" smtClean="0">
                <a:ln>
                  <a:noFill/>
                </a:ln>
                <a:solidFill>
                  <a:srgbClr val="FF0000"/>
                </a:solidFill>
                <a:effectLst/>
                <a:latin typeface="Arial" panose="020B0604020202020204" pitchFamily="34" charset="0"/>
              </a:rPr>
              <a:t>cbs</a:t>
            </a:r>
            <a:r>
              <a:rPr kumimoji="0" lang="en-CA" altLang="en-US" sz="2400" b="0" i="0" u="none" strike="noStrike" cap="none" normalizeH="0" baseline="0" dirty="0" smtClean="0">
                <a:ln>
                  <a:noFill/>
                </a:ln>
                <a:solidFill>
                  <a:srgbClr val="000000"/>
                </a:solidFill>
                <a:effectLst/>
                <a:latin typeface="Arial" panose="020B0604020202020204" pitchFamily="34" charset="0"/>
              </a:rPr>
              <a:t>)</a:t>
            </a:r>
            <a:br>
              <a:rPr kumimoji="0" lang="en-CA" altLang="en-US" sz="2400" b="0" i="0" u="none" strike="noStrike" cap="none" normalizeH="0" baseline="0" dirty="0" smtClean="0">
                <a:ln>
                  <a:noFill/>
                </a:ln>
                <a:solidFill>
                  <a:srgbClr val="000000"/>
                </a:solidFill>
                <a:effectLst/>
                <a:latin typeface="Arial" panose="020B0604020202020204" pitchFamily="34" charset="0"/>
              </a:rPr>
            </a:br>
            <a:endParaRPr kumimoji="0" lang="en-CA" altLang="en-US" sz="2400" b="0" i="0" u="none" strike="noStrike" cap="none" normalizeH="0" baseline="0" dirty="0" smtClean="0">
              <a:ln>
                <a:noFill/>
              </a:ln>
              <a:solidFill>
                <a:srgbClr val="000000"/>
              </a:solidFill>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Pct val="100000"/>
              <a:buFont typeface="+mj-lt"/>
              <a:buAutoNum type="arabicPeriod"/>
              <a:tabLst/>
            </a:pPr>
            <a:r>
              <a:rPr kumimoji="0" lang="en-CA" altLang="en-US" sz="2400" b="0" i="0" u="none" strike="noStrike" cap="none" normalizeH="0" baseline="0" dirty="0" smtClean="0">
                <a:ln>
                  <a:noFill/>
                </a:ln>
                <a:solidFill>
                  <a:srgbClr val="000000"/>
                </a:solidFill>
                <a:effectLst/>
                <a:latin typeface="Arial" panose="020B0604020202020204" pitchFamily="34" charset="0"/>
              </a:rPr>
              <a:t>Search the permanent clinics for one near you</a:t>
            </a:r>
            <a:br>
              <a:rPr kumimoji="0" lang="en-CA" altLang="en-US" sz="2400" b="0" i="0" u="none" strike="noStrike" cap="none" normalizeH="0" baseline="0" dirty="0" smtClean="0">
                <a:ln>
                  <a:noFill/>
                </a:ln>
                <a:solidFill>
                  <a:srgbClr val="000000"/>
                </a:solidFill>
                <a:effectLst/>
                <a:latin typeface="Arial" panose="020B0604020202020204" pitchFamily="34" charset="0"/>
              </a:rPr>
            </a:br>
            <a:endParaRPr kumimoji="0" lang="en-CA" altLang="en-US" sz="2400" b="0" i="0" u="none" strike="noStrike" cap="none" normalizeH="0" baseline="0" dirty="0" smtClean="0">
              <a:ln>
                <a:noFill/>
              </a:ln>
              <a:solidFill>
                <a:srgbClr val="000000"/>
              </a:solidFill>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Pct val="100000"/>
              <a:buFont typeface="+mj-lt"/>
              <a:buAutoNum type="arabicPeriod"/>
              <a:tabLst/>
            </a:pPr>
            <a:r>
              <a:rPr kumimoji="0" lang="en-CA" altLang="en-US" sz="2400" b="0" i="0" u="none" strike="noStrike" cap="none" normalizeH="0" baseline="0" dirty="0" smtClean="0">
                <a:ln>
                  <a:noFill/>
                </a:ln>
                <a:solidFill>
                  <a:srgbClr val="000000"/>
                </a:solidFill>
                <a:effectLst/>
                <a:latin typeface="Arial" panose="020B0604020202020204" pitchFamily="34" charset="0"/>
              </a:rPr>
              <a:t>Book a group donation and take a road trip with your club!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6162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484784"/>
            <a:ext cx="8229600" cy="4094163"/>
          </a:xfrm>
        </p:spPr>
        <p:txBody>
          <a:bodyPr/>
          <a:lstStyle/>
          <a:p>
            <a:pPr marL="0" indent="0" algn="ctr">
              <a:buNone/>
            </a:pPr>
            <a:r>
              <a:rPr lang="en-CA" dirty="0"/>
              <a:t>From heart surgery that can require up to five donors to car accident victims who may need 50, donating blood is truly a gift of life. Consider joining us in our efforts to meet this vital need.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5691" y="4365104"/>
            <a:ext cx="2854844" cy="1378104"/>
          </a:xfrm>
          <a:prstGeom prst="rect">
            <a:avLst/>
          </a:prstGeom>
        </p:spPr>
      </p:pic>
    </p:spTree>
    <p:extLst>
      <p:ext uri="{BB962C8B-B14F-4D97-AF65-F5344CB8AC3E}">
        <p14:creationId xmlns:p14="http://schemas.microsoft.com/office/powerpoint/2010/main" val="2575495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95536" y="1651448"/>
            <a:ext cx="864096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en-CA" altLang="en-US" sz="3200" dirty="0">
              <a:solidFill>
                <a:srgbClr val="FF0000"/>
              </a:solidFill>
              <a:ea typeface="Calibri" panose="020F0502020204030204" pitchFamily="34" charset="0"/>
            </a:endParaRPr>
          </a:p>
          <a:p>
            <a:pPr lvl="0" algn="ctr" eaLnBrk="0" hangingPunct="0"/>
            <a:r>
              <a:rPr kumimoji="0" lang="en-CA" altLang="en-US" sz="3200" b="0" i="0" u="none" strike="noStrike" cap="none" normalizeH="0" baseline="0" dirty="0" smtClean="0">
                <a:ln>
                  <a:noFill/>
                </a:ln>
                <a:effectLst/>
                <a:ea typeface="Calibri" panose="020F0502020204030204" pitchFamily="34" charset="0"/>
              </a:rPr>
              <a:t>Questions? Can’t donate but still want to help? </a:t>
            </a:r>
          </a:p>
          <a:p>
            <a:pPr lvl="0" algn="ctr" eaLnBrk="0" hangingPunct="0"/>
            <a:endParaRPr kumimoji="0" lang="en-CA" altLang="en-US" sz="3200" b="0" i="0" u="none" strike="noStrike" cap="none" normalizeH="0" baseline="0" dirty="0" smtClean="0">
              <a:ln>
                <a:noFill/>
              </a:ln>
              <a:effectLst/>
              <a:ea typeface="Calibri" panose="020F0502020204030204" pitchFamily="34" charset="0"/>
            </a:endParaRPr>
          </a:p>
          <a:p>
            <a:pPr lvl="0" algn="ctr" eaLnBrk="0" hangingPunct="0"/>
            <a:r>
              <a:rPr kumimoji="0" lang="en-CA" altLang="en-US" sz="3200" b="0" i="0" u="none" strike="noStrike" cap="none" normalizeH="0" baseline="0" dirty="0" smtClean="0">
                <a:ln>
                  <a:noFill/>
                </a:ln>
                <a:effectLst/>
                <a:ea typeface="Calibri" panose="020F0502020204030204" pitchFamily="34" charset="0"/>
              </a:rPr>
              <a:t>Contact your District Champion,</a:t>
            </a:r>
            <a:r>
              <a:rPr lang="en-CA" altLang="en-US" sz="3200" dirty="0">
                <a:ea typeface="Calibri" panose="020F0502020204030204" pitchFamily="34" charset="0"/>
              </a:rPr>
              <a:t> </a:t>
            </a:r>
            <a:r>
              <a:rPr lang="en-CA" altLang="en-US" sz="3200" dirty="0" smtClean="0">
                <a:ea typeface="Calibri" panose="020F0502020204030204" pitchFamily="34" charset="0"/>
              </a:rPr>
              <a:t>(name) at (email address)</a:t>
            </a:r>
            <a:endParaRPr kumimoji="0" lang="en-CA" altLang="en-US" sz="4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5691" y="4365104"/>
            <a:ext cx="2854844" cy="1378104"/>
          </a:xfrm>
          <a:prstGeom prst="rect">
            <a:avLst/>
          </a:prstGeom>
        </p:spPr>
      </p:pic>
    </p:spTree>
    <p:extLst>
      <p:ext uri="{BB962C8B-B14F-4D97-AF65-F5344CB8AC3E}">
        <p14:creationId xmlns:p14="http://schemas.microsoft.com/office/powerpoint/2010/main" val="2271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44774" y="1772816"/>
            <a:ext cx="8280920" cy="3888432"/>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b="0" i="0" u="none" strike="noStrike" cap="none" normalizeH="0" baseline="0" dirty="0" smtClean="0">
                <a:ln>
                  <a:noFill/>
                </a:ln>
                <a:solidFill>
                  <a:srgbClr val="000000"/>
                </a:solidFill>
                <a:effectLst/>
              </a:rPr>
              <a:t>Did you know that organ and tissue donation from </a:t>
            </a:r>
            <a:r>
              <a:rPr kumimoji="0" lang="en-CA" altLang="en-US" sz="2400" b="1" i="0" u="none" strike="noStrike" cap="none" normalizeH="0" baseline="0" dirty="0" smtClean="0">
                <a:ln>
                  <a:noFill/>
                </a:ln>
                <a:solidFill>
                  <a:srgbClr val="000000"/>
                </a:solidFill>
                <a:effectLst/>
              </a:rPr>
              <a:t>1 person </a:t>
            </a:r>
            <a:r>
              <a:rPr kumimoji="0" lang="en-CA" altLang="en-US" b="0" i="0" u="none" strike="noStrike" cap="none" normalizeH="0" baseline="0" dirty="0" smtClean="0">
                <a:ln>
                  <a:noFill/>
                </a:ln>
                <a:solidFill>
                  <a:srgbClr val="000000"/>
                </a:solidFill>
                <a:effectLst/>
              </a:rPr>
              <a:t>can save the lives of up to </a:t>
            </a:r>
            <a:r>
              <a:rPr kumimoji="0" lang="en-CA" altLang="en-US" sz="2400" b="1" i="0" u="none" strike="noStrike" cap="none" normalizeH="0" baseline="0" dirty="0" smtClean="0">
                <a:ln>
                  <a:noFill/>
                </a:ln>
                <a:solidFill>
                  <a:srgbClr val="000000"/>
                </a:solidFill>
                <a:effectLst/>
              </a:rPr>
              <a:t>8 people </a:t>
            </a:r>
            <a:r>
              <a:rPr kumimoji="0" lang="en-CA" altLang="en-US" b="0" i="0" u="none" strike="noStrike" cap="none" normalizeH="0" baseline="0" dirty="0" smtClean="0">
                <a:ln>
                  <a:noFill/>
                </a:ln>
                <a:solidFill>
                  <a:srgbClr val="000000"/>
                </a:solidFill>
                <a:effectLst/>
              </a:rPr>
              <a:t>and improve the lives of up to </a:t>
            </a:r>
            <a:r>
              <a:rPr kumimoji="0" lang="en-CA" altLang="en-US" sz="2400" b="1" i="0" u="none" strike="noStrike" cap="none" normalizeH="0" baseline="0" dirty="0" smtClean="0">
                <a:ln>
                  <a:noFill/>
                </a:ln>
                <a:solidFill>
                  <a:srgbClr val="000000"/>
                </a:solidFill>
                <a:effectLst/>
              </a:rPr>
              <a:t>75 people</a:t>
            </a:r>
            <a:r>
              <a:rPr kumimoji="0" lang="en-CA" altLang="en-US" b="0" i="0" u="none" strike="noStrike" cap="none" normalizeH="0" baseline="0" dirty="0" smtClean="0">
                <a:ln>
                  <a:noFill/>
                </a:ln>
                <a:solidFill>
                  <a:srgbClr val="000000"/>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CA" altLang="en-US"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b="1" i="0" u="none" strike="noStrike" cap="none" normalizeH="0" baseline="0" dirty="0" smtClean="0">
                <a:ln>
                  <a:noFill/>
                </a:ln>
                <a:solidFill>
                  <a:srgbClr val="000000"/>
                </a:solidFill>
                <a:effectLst/>
              </a:rPr>
              <a:t>If you decide to become an organ and tissue donor: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b="0" i="0" u="none" strike="noStrike" cap="none" normalizeH="0" baseline="0" dirty="0" smtClean="0">
                <a:ln>
                  <a:noFill/>
                </a:ln>
                <a:solidFill>
                  <a:srgbClr val="000000"/>
                </a:solidFill>
                <a:effectLst/>
              </a:rPr>
              <a:t>Sign up via your provincial website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b="0" i="0" u="none" strike="noStrike" cap="none" normalizeH="0" baseline="0" dirty="0" smtClean="0">
                <a:ln>
                  <a:noFill/>
                </a:ln>
                <a:solidFill>
                  <a:srgbClr val="000000"/>
                </a:solidFill>
                <a:effectLst/>
              </a:rPr>
              <a:t>Discuss it with your family and friends!</a:t>
            </a:r>
          </a:p>
          <a:p>
            <a:pPr marL="0" marR="0" lvl="0" indent="0" algn="l" defTabSz="914400" rtl="0" eaLnBrk="0" fontAlgn="base" latinLnBrk="0" hangingPunct="0">
              <a:lnSpc>
                <a:spcPct val="100000"/>
              </a:lnSpc>
              <a:spcBef>
                <a:spcPct val="0"/>
              </a:spcBef>
              <a:spcAft>
                <a:spcPct val="0"/>
              </a:spcAft>
              <a:buClrTx/>
              <a:buSzTx/>
              <a:buFontTx/>
              <a:buNone/>
              <a:tabLst/>
            </a:pPr>
            <a:endParaRPr lang="en-CA" altLang="en-US"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b="0" i="0" u="none" strike="noStrike" cap="none" normalizeH="0" baseline="0" dirty="0" smtClean="0">
                <a:ln>
                  <a:noFill/>
                </a:ln>
                <a:solidFill>
                  <a:srgbClr val="000000"/>
                </a:solidFill>
                <a:effectLst/>
              </a:rPr>
              <a:t>To help the cause, connect with your provincial organization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b="0" i="0" u="none" strike="noStrike" cap="none" normalizeH="0" baseline="0" dirty="0" smtClean="0">
                <a:ln>
                  <a:noFill/>
                </a:ln>
                <a:solidFill>
                  <a:srgbClr val="000000"/>
                </a:solidFill>
                <a:effectLst/>
              </a:rPr>
              <a:t>(Ex. Trillium Gift of Life in Ontario) and advocate on their behalf. </a:t>
            </a:r>
          </a:p>
          <a:p>
            <a:pPr marL="0" marR="0" lvl="0" indent="0" algn="l" defTabSz="914400" rtl="0" eaLnBrk="0" fontAlgn="base" latinLnBrk="0" hangingPunct="0">
              <a:lnSpc>
                <a:spcPct val="100000"/>
              </a:lnSpc>
              <a:spcBef>
                <a:spcPct val="0"/>
              </a:spcBef>
              <a:spcAft>
                <a:spcPct val="0"/>
              </a:spcAft>
              <a:buClrTx/>
              <a:buSzTx/>
              <a:buFontTx/>
              <a:buNone/>
              <a:tabLst/>
            </a:pPr>
            <a:endParaRPr lang="en-CA" altLang="en-US"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b="0" i="0" u="none" strike="noStrike" cap="none" normalizeH="0" baseline="0" dirty="0" smtClean="0">
                <a:ln>
                  <a:noFill/>
                </a:ln>
                <a:solidFill>
                  <a:srgbClr val="000000"/>
                </a:solidFill>
                <a:effectLst/>
              </a:rPr>
              <a:t>For a list of provincial organizations:</a:t>
            </a:r>
            <a:r>
              <a:rPr kumimoji="0" lang="en-CA" altLang="en-US" b="0" i="0" u="none" strike="noStrike" cap="none" normalizeH="0" dirty="0" smtClean="0">
                <a:ln>
                  <a:noFill/>
                </a:ln>
                <a:solidFill>
                  <a:srgbClr val="000000"/>
                </a:solidFill>
                <a:effectLst/>
              </a:rPr>
              <a:t> </a:t>
            </a:r>
            <a:r>
              <a:rPr kumimoji="0" lang="en-CA" altLang="en-US" b="0" i="0" u="sng" strike="noStrike" cap="none" normalizeH="0" baseline="0" dirty="0" smtClean="0">
                <a:ln>
                  <a:noFill/>
                </a:ln>
                <a:solidFill>
                  <a:srgbClr val="FF0000"/>
                </a:solidFill>
                <a:effectLst/>
              </a:rPr>
              <a:t>www.kincanada.ca/organ-donor-awareness</a:t>
            </a:r>
            <a:r>
              <a:rPr kumimoji="0" lang="en-CA" altLang="en-US" b="0" i="0" u="none" strike="noStrike" cap="none" normalizeH="0" baseline="0" dirty="0" smtClean="0">
                <a:ln>
                  <a:noFill/>
                </a:ln>
                <a:solidFill>
                  <a:srgbClr val="FF0000"/>
                </a:solidFill>
                <a:effectLst/>
              </a:rPr>
              <a:t>.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a:off x="3347864" y="476672"/>
            <a:ext cx="5472608" cy="954107"/>
          </a:xfrm>
          <a:prstGeom prst="rect">
            <a:avLst/>
          </a:prstGeom>
          <a:noFill/>
        </p:spPr>
        <p:txBody>
          <a:bodyPr wrap="square" rtlCol="0">
            <a:spAutoFit/>
          </a:bodyPr>
          <a:lstStyle/>
          <a:p>
            <a:r>
              <a:rPr lang="en-CA" sz="2800" b="1" dirty="0" smtClean="0"/>
              <a:t>Organ and Tissue Donation Awareness</a:t>
            </a:r>
            <a:endParaRPr lang="en-CA" sz="2800" b="1" dirty="0"/>
          </a:p>
        </p:txBody>
      </p:sp>
    </p:spTree>
    <p:extLst>
      <p:ext uri="{BB962C8B-B14F-4D97-AF65-F5344CB8AC3E}">
        <p14:creationId xmlns:p14="http://schemas.microsoft.com/office/powerpoint/2010/main" val="3998835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4000" smtClean="0"/>
              <a:t>Cystic Fibrosis Canada Partnership</a:t>
            </a:r>
          </a:p>
        </p:txBody>
      </p:sp>
      <p:sp>
        <p:nvSpPr>
          <p:cNvPr id="19459" name="Content Placeholder 2"/>
          <p:cNvSpPr>
            <a:spLocks noGrp="1"/>
          </p:cNvSpPr>
          <p:nvPr>
            <p:ph idx="1"/>
          </p:nvPr>
        </p:nvSpPr>
        <p:spPr>
          <a:xfrm>
            <a:off x="468313" y="1916113"/>
            <a:ext cx="8229600" cy="4094162"/>
          </a:xfrm>
        </p:spPr>
        <p:txBody>
          <a:bodyPr/>
          <a:lstStyle/>
          <a:p>
            <a:r>
              <a:rPr lang="en-CA" sz="2500" dirty="0" smtClean="0"/>
              <a:t>A</a:t>
            </a:r>
            <a:r>
              <a:rPr lang="en-CA" sz="2500" dirty="0" smtClean="0">
                <a:solidFill>
                  <a:srgbClr val="404040"/>
                </a:solidFill>
              </a:rPr>
              <a:t> </a:t>
            </a:r>
            <a:r>
              <a:rPr lang="en-CA" sz="2500" b="1" dirty="0" smtClean="0">
                <a:solidFill>
                  <a:srgbClr val="FF0000"/>
                </a:solidFill>
              </a:rPr>
              <a:t>53 year </a:t>
            </a:r>
            <a:r>
              <a:rPr lang="en-CA" sz="2500" dirty="0" smtClean="0"/>
              <a:t>partnership (since 1964)</a:t>
            </a:r>
          </a:p>
          <a:p>
            <a:r>
              <a:rPr lang="en-CA" sz="2500" dirty="0" smtClean="0"/>
              <a:t>2016/2017 CF year- District 1 raised</a:t>
            </a:r>
            <a:r>
              <a:rPr lang="en-CA" sz="2500" smtClean="0"/>
              <a:t>: $370,472</a:t>
            </a:r>
            <a:endParaRPr lang="en-CA" sz="2500" dirty="0" smtClean="0"/>
          </a:p>
          <a:p>
            <a:r>
              <a:rPr lang="en-CA" sz="2500" dirty="0" smtClean="0"/>
              <a:t>This year Kin Canada raised a total of $1,186,583 and surpassed the </a:t>
            </a:r>
            <a:r>
              <a:rPr lang="en-CA" sz="2500" dirty="0" smtClean="0">
                <a:solidFill>
                  <a:srgbClr val="FF0000"/>
                </a:solidFill>
              </a:rPr>
              <a:t>$</a:t>
            </a:r>
            <a:r>
              <a:rPr lang="en-CA" sz="2500" b="1" dirty="0" smtClean="0">
                <a:solidFill>
                  <a:srgbClr val="FF0000"/>
                </a:solidFill>
              </a:rPr>
              <a:t>45 million </a:t>
            </a:r>
            <a:r>
              <a:rPr lang="en-CA" sz="2500" dirty="0" smtClean="0"/>
              <a:t>to cystic fibrosis research and clinical care. </a:t>
            </a:r>
          </a:p>
          <a:p>
            <a:pPr marL="0" indent="0">
              <a:buNone/>
            </a:pPr>
            <a:endParaRPr lang="en-CA" sz="2500" dirty="0" smtClean="0"/>
          </a:p>
          <a:p>
            <a:pPr marL="0" indent="0">
              <a:buNone/>
            </a:pPr>
            <a:r>
              <a:rPr lang="en-CA" sz="2500" dirty="0" smtClean="0"/>
              <a:t>         Thank </a:t>
            </a:r>
            <a:r>
              <a:rPr lang="en-CA" sz="2500" dirty="0" smtClean="0">
                <a:solidFill>
                  <a:srgbClr val="FF0000"/>
                </a:solidFill>
              </a:rPr>
              <a:t>YOU</a:t>
            </a:r>
            <a:r>
              <a:rPr lang="en-CA" sz="2500" dirty="0" smtClean="0"/>
              <a:t>!!!!</a:t>
            </a:r>
          </a:p>
          <a:p>
            <a:endParaRPr lang="en-US" dirty="0" smtClean="0"/>
          </a:p>
        </p:txBody>
      </p:sp>
      <p:pic>
        <p:nvPicPr>
          <p:cNvPr id="19460" name="Picture 2" descr="C:\Users\aawweh\Downloads\20842028_1054857374617845_2016812339171867975_n.jpg"/>
          <p:cNvPicPr>
            <a:picLocks noChangeAspect="1" noChangeArrowheads="1"/>
          </p:cNvPicPr>
          <p:nvPr/>
        </p:nvPicPr>
        <p:blipFill>
          <a:blip r:embed="rId3">
            <a:extLst>
              <a:ext uri="{28A0092B-C50C-407E-A947-70E740481C1C}">
                <a14:useLocalDpi xmlns:a14="http://schemas.microsoft.com/office/drawing/2010/main" val="0"/>
              </a:ext>
            </a:extLst>
          </a:blip>
          <a:srcRect t="26410"/>
          <a:stretch>
            <a:fillRect/>
          </a:stretch>
        </p:blipFill>
        <p:spPr bwMode="auto">
          <a:xfrm>
            <a:off x="4355976" y="3789040"/>
            <a:ext cx="4319587"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115888"/>
            <a:ext cx="4537075" cy="113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72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8343" y="4797152"/>
            <a:ext cx="4687313" cy="1172806"/>
          </a:xfrm>
          <a:prstGeom prst="rect">
            <a:avLst/>
          </a:prstGeom>
        </p:spPr>
      </p:pic>
      <p:sp>
        <p:nvSpPr>
          <p:cNvPr id="4" name="TextBox 3"/>
          <p:cNvSpPr txBox="1"/>
          <p:nvPr/>
        </p:nvSpPr>
        <p:spPr>
          <a:xfrm>
            <a:off x="467544" y="1274902"/>
            <a:ext cx="8446846" cy="1261884"/>
          </a:xfrm>
          <a:prstGeom prst="rect">
            <a:avLst/>
          </a:prstGeom>
          <a:noFill/>
        </p:spPr>
        <p:txBody>
          <a:bodyPr wrap="square" rtlCol="0">
            <a:spAutoFit/>
          </a:bodyPr>
          <a:lstStyle/>
          <a:p>
            <a:pPr algn="ctr"/>
            <a:r>
              <a:rPr lang="en-CA" sz="3200" b="1" dirty="0" smtClean="0"/>
              <a:t>Our </a:t>
            </a:r>
            <a:r>
              <a:rPr lang="en-CA" sz="4400" b="1" dirty="0"/>
              <a:t>6</a:t>
            </a:r>
            <a:r>
              <a:rPr lang="en-CA" sz="4400" b="1" baseline="30000" dirty="0" smtClean="0"/>
              <a:t>th</a:t>
            </a:r>
            <a:r>
              <a:rPr lang="en-CA" sz="3200" b="1" dirty="0" smtClean="0"/>
              <a:t> National Day of </a:t>
            </a:r>
            <a:r>
              <a:rPr lang="en-CA" sz="3200" b="1" dirty="0" err="1" smtClean="0"/>
              <a:t>KINdness</a:t>
            </a:r>
            <a:r>
              <a:rPr lang="en-CA" sz="3200" b="1" dirty="0" smtClean="0"/>
              <a:t> is Saturday, February 24, 2018</a:t>
            </a:r>
            <a:endParaRPr lang="en-CA" sz="3200" b="1" dirty="0"/>
          </a:p>
        </p:txBody>
      </p:sp>
      <p:sp>
        <p:nvSpPr>
          <p:cNvPr id="5" name="TextBox 4"/>
          <p:cNvSpPr txBox="1"/>
          <p:nvPr/>
        </p:nvSpPr>
        <p:spPr>
          <a:xfrm>
            <a:off x="971600" y="3068960"/>
            <a:ext cx="7200800" cy="1323439"/>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t>Look for the online form to order materials and confirm your participation in the next couple of months</a:t>
            </a:r>
          </a:p>
          <a:p>
            <a:pPr marL="285750" indent="-285750">
              <a:buFont typeface="Arial" panose="020B0604020202020204" pitchFamily="34" charset="0"/>
              <a:buChar char="•"/>
            </a:pPr>
            <a:r>
              <a:rPr lang="en-CA" sz="2000" dirty="0" smtClean="0"/>
              <a:t>Posters/media release templates/sponsorship letters available in the Member Centre</a:t>
            </a:r>
            <a:endParaRPr lang="en-CA" sz="2000" dirty="0"/>
          </a:p>
        </p:txBody>
      </p:sp>
    </p:spTree>
    <p:extLst>
      <p:ext uri="{BB962C8B-B14F-4D97-AF65-F5344CB8AC3E}">
        <p14:creationId xmlns:p14="http://schemas.microsoft.com/office/powerpoint/2010/main" val="958920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31913" y="241300"/>
            <a:ext cx="8229600" cy="1143000"/>
          </a:xfrm>
        </p:spPr>
        <p:txBody>
          <a:bodyPr/>
          <a:lstStyle/>
          <a:p>
            <a:r>
              <a:rPr lang="en-US" smtClean="0"/>
              <a:t>Reminders</a:t>
            </a:r>
          </a:p>
        </p:txBody>
      </p:sp>
      <p:sp>
        <p:nvSpPr>
          <p:cNvPr id="20483" name="Content Placeholder 2"/>
          <p:cNvSpPr>
            <a:spLocks noGrp="1"/>
          </p:cNvSpPr>
          <p:nvPr>
            <p:ph idx="1"/>
          </p:nvPr>
        </p:nvSpPr>
        <p:spPr>
          <a:xfrm>
            <a:off x="536575" y="981075"/>
            <a:ext cx="8607425" cy="4248150"/>
          </a:xfrm>
        </p:spPr>
        <p:txBody>
          <a:bodyPr/>
          <a:lstStyle/>
          <a:p>
            <a:endParaRPr lang="en-US" sz="2800" smtClean="0"/>
          </a:p>
          <a:p>
            <a:endParaRPr lang="en-US" sz="2800" smtClean="0"/>
          </a:p>
          <a:p>
            <a:endParaRPr lang="en-US" sz="2800" smtClean="0"/>
          </a:p>
          <a:p>
            <a:endParaRPr lang="en-US" sz="2800" smtClean="0"/>
          </a:p>
          <a:p>
            <a:endParaRPr lang="en-US" sz="2800" smtClean="0"/>
          </a:p>
          <a:p>
            <a:r>
              <a:rPr lang="en-US" sz="2400" smtClean="0"/>
              <a:t>The Bill Skelly and Ian F. McClure awards are due June 8 2018.  </a:t>
            </a:r>
            <a:r>
              <a:rPr lang="en-US" sz="1900" smtClean="0"/>
              <a:t>Nomination forms can be found on: </a:t>
            </a:r>
            <a:r>
              <a:rPr lang="en-US" sz="1900" smtClean="0">
                <a:hlinkClick r:id="rId3"/>
              </a:rPr>
              <a:t>www.cysticfibrosis.ca/partners/kin-canada</a:t>
            </a:r>
            <a:r>
              <a:rPr lang="en-US" sz="1900" smtClean="0"/>
              <a:t> or contact your service director.</a:t>
            </a:r>
          </a:p>
          <a:p>
            <a:endParaRPr lang="en-US" sz="1900" smtClean="0"/>
          </a:p>
          <a:p>
            <a:r>
              <a:rPr lang="en-US" sz="2400" smtClean="0"/>
              <a:t>If you need any CF supplies/ speakers for your CF fundraising event, please contact your service director or your nearest CF Canada Chapter/ office.</a:t>
            </a:r>
          </a:p>
        </p:txBody>
      </p:sp>
      <p:pic>
        <p:nvPicPr>
          <p:cNvPr id="46082" name="Picture 2" descr="C:\Users\aawweh\Downloads\20842114_1054857317951184_5243358094060253355_n.jpg"/>
          <p:cNvPicPr>
            <a:picLocks noChangeAspect="1" noChangeArrowheads="1"/>
          </p:cNvPicPr>
          <p:nvPr/>
        </p:nvPicPr>
        <p:blipFill rotWithShape="1">
          <a:blip r:embed="rId4">
            <a:extLst>
              <a:ext uri="{28A0092B-C50C-407E-A947-70E740481C1C}">
                <a14:useLocalDpi xmlns:a14="http://schemas.microsoft.com/office/drawing/2010/main" val="0"/>
              </a:ext>
            </a:extLst>
          </a:blip>
          <a:srcRect t="33844" b="17584"/>
          <a:stretch/>
        </p:blipFill>
        <p:spPr bwMode="auto">
          <a:xfrm>
            <a:off x="1331640" y="1124744"/>
            <a:ext cx="6640269" cy="24189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06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Save the Date</a:t>
            </a:r>
          </a:p>
        </p:txBody>
      </p:sp>
      <p:sp>
        <p:nvSpPr>
          <p:cNvPr id="21507" name="Content Placeholder 2"/>
          <p:cNvSpPr>
            <a:spLocks noGrp="1"/>
          </p:cNvSpPr>
          <p:nvPr>
            <p:ph idx="1"/>
          </p:nvPr>
        </p:nvSpPr>
        <p:spPr/>
        <p:txBody>
          <a:bodyPr/>
          <a:lstStyle/>
          <a:p>
            <a:r>
              <a:rPr lang="en-US" smtClean="0"/>
              <a:t>The Walk to Make Cystic Fibrosis History; </a:t>
            </a:r>
            <a:r>
              <a:rPr lang="en-US" b="1" smtClean="0"/>
              <a:t>May 27, 2018</a:t>
            </a:r>
          </a:p>
          <a:p>
            <a:endParaRPr lang="en-US" smtClean="0"/>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213100"/>
            <a:ext cx="4752975"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139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latin typeface="Arial" panose="020B0604020202020204" pitchFamily="34" charset="0"/>
                <a:cs typeface="Arial" panose="020B0604020202020204" pitchFamily="34" charset="0"/>
              </a:rPr>
              <a:t>Your donation to the Canadian community this year</a:t>
            </a:r>
            <a:endParaRPr lang="en-US" sz="4000" dirty="0">
              <a:solidFill>
                <a:schemeClr val="tx1"/>
              </a:solidFill>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11741" y="2060575"/>
            <a:ext cx="6142744" cy="4094163"/>
          </a:xfrm>
        </p:spPr>
      </p:pic>
    </p:spTree>
    <p:extLst>
      <p:ext uri="{BB962C8B-B14F-4D97-AF65-F5344CB8AC3E}">
        <p14:creationId xmlns:p14="http://schemas.microsoft.com/office/powerpoint/2010/main" val="681081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124745"/>
            <a:ext cx="8229600" cy="5029994"/>
          </a:xfrm>
        </p:spPr>
        <p:txBody>
          <a:bodyPr/>
          <a:lstStyle/>
          <a:p>
            <a:pPr marL="0" indent="0" algn="ctr">
              <a:buNone/>
            </a:pPr>
            <a:endParaRPr lang="en-US" dirty="0" smtClean="0"/>
          </a:p>
          <a:p>
            <a:pPr marL="0" indent="0" algn="ctr">
              <a:buNone/>
            </a:pPr>
            <a:r>
              <a:rPr lang="en-US" sz="4800" dirty="0" smtClean="0">
                <a:latin typeface="Arial" panose="020B0604020202020204" pitchFamily="34" charset="0"/>
                <a:cs typeface="Arial" panose="020B0604020202020204" pitchFamily="34" charset="0"/>
              </a:rPr>
              <a:t>On behalf of the National Service Committee and Communities across Canada, Thank You for all you do.</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738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2132856"/>
            <a:ext cx="8424936" cy="3709157"/>
          </a:xfrm>
          <a:prstGeom prst="rect">
            <a:avLst/>
          </a:prstGeom>
        </p:spPr>
        <p:txBody>
          <a:bodyPr wrap="square">
            <a:spAutoFit/>
          </a:bodyPr>
          <a:lstStyle/>
          <a:p>
            <a:pPr marL="285750" indent="-285750">
              <a:lnSpc>
                <a:spcPct val="119000"/>
              </a:lnSpc>
              <a:spcBef>
                <a:spcPts val="0"/>
              </a:spcBef>
              <a:spcAft>
                <a:spcPts val="600"/>
              </a:spcAft>
              <a:buFont typeface="Arial" panose="020B0604020202020204" pitchFamily="34" charset="0"/>
              <a:buChar char="•"/>
            </a:pPr>
            <a:r>
              <a:rPr lang="en-CA" sz="3200" kern="1400" dirty="0" smtClean="0">
                <a:solidFill>
                  <a:srgbClr val="262626"/>
                </a:solidFill>
              </a:rPr>
              <a:t>Clubs are no longer required to report after each event</a:t>
            </a:r>
          </a:p>
          <a:p>
            <a:pPr marL="285750" indent="-285750">
              <a:lnSpc>
                <a:spcPct val="119000"/>
              </a:lnSpc>
              <a:spcBef>
                <a:spcPts val="0"/>
              </a:spcBef>
              <a:spcAft>
                <a:spcPts val="600"/>
              </a:spcAft>
              <a:buFont typeface="Arial" panose="020B0604020202020204" pitchFamily="34" charset="0"/>
              <a:buChar char="•"/>
            </a:pPr>
            <a:r>
              <a:rPr lang="en-CA" sz="3200" kern="1400" dirty="0" smtClean="0">
                <a:solidFill>
                  <a:srgbClr val="262626"/>
                </a:solidFill>
              </a:rPr>
              <a:t>There will be a form sent to clubs by email in June 2018 to complete</a:t>
            </a:r>
          </a:p>
          <a:p>
            <a:pPr marL="285750" indent="-285750">
              <a:lnSpc>
                <a:spcPct val="119000"/>
              </a:lnSpc>
              <a:spcBef>
                <a:spcPts val="0"/>
              </a:spcBef>
              <a:spcAft>
                <a:spcPts val="600"/>
              </a:spcAft>
              <a:buFont typeface="Arial" panose="020B0604020202020204" pitchFamily="34" charset="0"/>
              <a:buChar char="•"/>
            </a:pPr>
            <a:r>
              <a:rPr lang="en-CA" sz="3200" kern="1400" dirty="0" smtClean="0">
                <a:solidFill>
                  <a:srgbClr val="262626"/>
                </a:solidFill>
              </a:rPr>
              <a:t>Tools are available in the member centre so that you can track your hours and dollars</a:t>
            </a:r>
          </a:p>
        </p:txBody>
      </p:sp>
      <p:sp>
        <p:nvSpPr>
          <p:cNvPr id="6" name="TextBox 5"/>
          <p:cNvSpPr txBox="1"/>
          <p:nvPr/>
        </p:nvSpPr>
        <p:spPr>
          <a:xfrm>
            <a:off x="439621" y="1384609"/>
            <a:ext cx="8446846" cy="584775"/>
          </a:xfrm>
          <a:prstGeom prst="rect">
            <a:avLst/>
          </a:prstGeom>
          <a:noFill/>
        </p:spPr>
        <p:txBody>
          <a:bodyPr wrap="square" rtlCol="0">
            <a:spAutoFit/>
          </a:bodyPr>
          <a:lstStyle/>
          <a:p>
            <a:pPr algn="ctr"/>
            <a:r>
              <a:rPr lang="en-CA" sz="3200" b="1" dirty="0" smtClean="0"/>
              <a:t>Service Reporting Update</a:t>
            </a:r>
            <a:endParaRPr lang="en-CA" sz="3200" b="1" dirty="0"/>
          </a:p>
        </p:txBody>
      </p:sp>
    </p:spTree>
    <p:extLst>
      <p:ext uri="{BB962C8B-B14F-4D97-AF65-F5344CB8AC3E}">
        <p14:creationId xmlns:p14="http://schemas.microsoft.com/office/powerpoint/2010/main" val="3844561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b="1" kern="1200" dirty="0">
                <a:solidFill>
                  <a:schemeClr val="tx1"/>
                </a:solidFill>
                <a:latin typeface="Arial" panose="020B0604020202020204" pitchFamily="34" charset="0"/>
                <a:ea typeface="+mn-ea"/>
                <a:cs typeface="Arial" panose="020B0604020202020204" pitchFamily="34" charset="0"/>
              </a:rPr>
              <a:t>Resources Update</a:t>
            </a:r>
          </a:p>
        </p:txBody>
      </p:sp>
      <p:sp>
        <p:nvSpPr>
          <p:cNvPr id="5" name="Text Box 3"/>
          <p:cNvSpPr txBox="1">
            <a:spLocks noChangeArrowheads="1"/>
          </p:cNvSpPr>
          <p:nvPr/>
        </p:nvSpPr>
        <p:spPr bwMode="auto">
          <a:xfrm>
            <a:off x="899592" y="2060575"/>
            <a:ext cx="7560840" cy="1656457"/>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CA" altLang="en-US" sz="3200" dirty="0" smtClean="0"/>
              <a:t>The National S</a:t>
            </a:r>
            <a:r>
              <a:rPr kumimoji="0" lang="en-CA" altLang="en-US" sz="3200" b="0" i="0" u="none" strike="noStrike" cap="none" normalizeH="0" baseline="0" dirty="0" smtClean="0">
                <a:ln>
                  <a:noFill/>
                </a:ln>
                <a:effectLst/>
              </a:rPr>
              <a:t>ervice </a:t>
            </a:r>
            <a:r>
              <a:rPr lang="en-CA" altLang="en-US" sz="3200" dirty="0" smtClean="0"/>
              <a:t> P</a:t>
            </a:r>
            <a:r>
              <a:rPr kumimoji="0" lang="en-CA" altLang="en-US" sz="3200" b="0" i="0" u="none" strike="noStrike" cap="none" normalizeH="0" baseline="0" dirty="0" smtClean="0">
                <a:ln>
                  <a:noFill/>
                </a:ln>
                <a:effectLst/>
              </a:rPr>
              <a:t>roject </a:t>
            </a:r>
            <a:r>
              <a:rPr lang="en-CA" altLang="en-US" sz="3200" dirty="0"/>
              <a:t>D</a:t>
            </a:r>
            <a:r>
              <a:rPr kumimoji="0" lang="en-CA" altLang="en-US" sz="3200" b="0" i="0" u="none" strike="noStrike" cap="none" normalizeH="0" baseline="0" dirty="0" smtClean="0">
                <a:ln>
                  <a:noFill/>
                </a:ln>
                <a:effectLst/>
              </a:rPr>
              <a:t>atabase </a:t>
            </a:r>
            <a:r>
              <a:rPr lang="en-CA" altLang="en-US" sz="3200" dirty="0" smtClean="0"/>
              <a:t>has been released</a:t>
            </a:r>
            <a:r>
              <a:rPr kumimoji="0" lang="en-CA" altLang="en-US" sz="3200" b="0" i="0" u="none" strike="noStrike" cap="none" normalizeH="0" baseline="0" dirty="0" smtClean="0">
                <a:ln>
                  <a:noFill/>
                </a:ln>
                <a:effectLst/>
              </a:rPr>
              <a:t>. </a:t>
            </a:r>
            <a:r>
              <a:rPr lang="en-CA" altLang="en-US" sz="3200" dirty="0" smtClean="0"/>
              <a:t>Check</a:t>
            </a:r>
            <a:r>
              <a:rPr kumimoji="0" lang="en-CA" altLang="en-US" sz="3200" b="0" i="0" u="none" strike="noStrike" cap="none" normalizeH="0" dirty="0" smtClean="0">
                <a:ln>
                  <a:noFill/>
                </a:ln>
                <a:effectLst/>
              </a:rPr>
              <a:t> the National website to see if there is a project that your club is interested in. </a:t>
            </a:r>
          </a:p>
          <a:p>
            <a:pPr marL="0" marR="0" lvl="0" indent="0" algn="ctr" defTabSz="914400" rtl="0" eaLnBrk="0" fontAlgn="base" latinLnBrk="0" hangingPunct="0">
              <a:lnSpc>
                <a:spcPct val="100000"/>
              </a:lnSpc>
              <a:spcBef>
                <a:spcPct val="0"/>
              </a:spcBef>
              <a:spcAft>
                <a:spcPct val="0"/>
              </a:spcAft>
              <a:buClrTx/>
              <a:buSzTx/>
              <a:buFontTx/>
              <a:buNone/>
              <a:tabLst/>
            </a:pPr>
            <a:r>
              <a:rPr lang="en-CA" altLang="en-US" sz="3200" baseline="0" dirty="0" smtClean="0"/>
              <a:t>More</a:t>
            </a:r>
            <a:r>
              <a:rPr lang="en-CA" altLang="en-US" sz="3200" dirty="0" smtClean="0"/>
              <a:t> projects are also required to build the database.</a:t>
            </a:r>
            <a:endParaRPr kumimoji="0" lang="en-CA" altLang="en-US" sz="3200" b="0" i="0" u="none" strike="noStrike" cap="none" normalizeH="0" baseline="0" dirty="0" smtClean="0">
              <a:ln>
                <a:noFill/>
              </a:ln>
              <a:effectLst/>
            </a:endParaRPr>
          </a:p>
        </p:txBody>
      </p:sp>
    </p:spTree>
    <p:extLst>
      <p:ext uri="{BB962C8B-B14F-4D97-AF65-F5344CB8AC3E}">
        <p14:creationId xmlns:p14="http://schemas.microsoft.com/office/powerpoint/2010/main" val="2283075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2944876"/>
            <a:ext cx="7920880" cy="1846659"/>
          </a:xfrm>
          <a:prstGeom prst="rect">
            <a:avLst/>
          </a:prstGeom>
          <a:noFill/>
        </p:spPr>
        <p:txBody>
          <a:bodyPr wrap="square" rtlCol="0">
            <a:spAutoFit/>
          </a:bodyPr>
          <a:lstStyle/>
          <a:p>
            <a:pPr algn="ctr"/>
            <a:endParaRPr lang="en-CA" dirty="0"/>
          </a:p>
          <a:p>
            <a:pPr algn="ctr"/>
            <a:r>
              <a:rPr lang="en-CA" sz="2400" dirty="0" smtClean="0"/>
              <a:t>Thank you District 1 for your donations in 2016-17 totaling </a:t>
            </a:r>
            <a:r>
              <a:rPr lang="en-CA" sz="3600" b="1" dirty="0" smtClean="0"/>
              <a:t>$10,627!</a:t>
            </a:r>
          </a:p>
          <a:p>
            <a:pPr algn="ctr"/>
            <a:r>
              <a:rPr lang="en-CA" sz="3600" b="1" dirty="0" smtClean="0"/>
              <a:t>9 </a:t>
            </a:r>
            <a:r>
              <a:rPr lang="en-CA" sz="2400" dirty="0" smtClean="0"/>
              <a:t>of the 52 </a:t>
            </a:r>
            <a:r>
              <a:rPr lang="en-CA" sz="2400" smtClean="0"/>
              <a:t>bursaries awarded </a:t>
            </a:r>
            <a:r>
              <a:rPr lang="en-CA" sz="2400" dirty="0" smtClean="0"/>
              <a:t>were in District 1</a:t>
            </a:r>
            <a:endParaRPr lang="en-CA" sz="24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124744"/>
            <a:ext cx="4716016" cy="1405373"/>
          </a:xfrm>
          <a:prstGeom prst="rect">
            <a:avLst/>
          </a:prstGeom>
        </p:spPr>
      </p:pic>
      <p:sp>
        <p:nvSpPr>
          <p:cNvPr id="4" name="TextBox 3"/>
          <p:cNvSpPr txBox="1"/>
          <p:nvPr/>
        </p:nvSpPr>
        <p:spPr>
          <a:xfrm>
            <a:off x="863080" y="4653136"/>
            <a:ext cx="7776864" cy="1938992"/>
          </a:xfrm>
          <a:prstGeom prst="rect">
            <a:avLst/>
          </a:prstGeom>
          <a:noFill/>
        </p:spPr>
        <p:txBody>
          <a:bodyPr wrap="square" rtlCol="0">
            <a:spAutoFit/>
          </a:bodyPr>
          <a:lstStyle/>
          <a:p>
            <a:endParaRPr lang="en-CA" sz="4000" b="1" dirty="0" smtClean="0">
              <a:solidFill>
                <a:srgbClr val="FF0000"/>
              </a:solidFill>
            </a:endParaRPr>
          </a:p>
          <a:p>
            <a:r>
              <a:rPr lang="en-CA" sz="4000" b="1" dirty="0" smtClean="0">
                <a:solidFill>
                  <a:srgbClr val="FF0000"/>
                </a:solidFill>
              </a:rPr>
              <a:t>Total all Districts: </a:t>
            </a:r>
            <a:r>
              <a:rPr lang="en-CA" sz="4000" dirty="0" smtClean="0">
                <a:solidFill>
                  <a:srgbClr val="FF0000"/>
                </a:solidFill>
              </a:rPr>
              <a:t>70,614!</a:t>
            </a:r>
          </a:p>
          <a:p>
            <a:endParaRPr lang="en-CA" sz="4000" dirty="0">
              <a:solidFill>
                <a:srgbClr val="FF0000"/>
              </a:solidFill>
            </a:endParaRPr>
          </a:p>
        </p:txBody>
      </p:sp>
    </p:spTree>
    <p:extLst>
      <p:ext uri="{BB962C8B-B14F-4D97-AF65-F5344CB8AC3E}">
        <p14:creationId xmlns:p14="http://schemas.microsoft.com/office/powerpoint/2010/main" val="3592798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476672"/>
            <a:ext cx="5040560" cy="994172"/>
          </a:xfrm>
        </p:spPr>
        <p:txBody>
          <a:bodyPr>
            <a:noAutofit/>
          </a:bodyPr>
          <a:lstStyle/>
          <a:p>
            <a:r>
              <a:rPr lang="en-CA" sz="3200" dirty="0">
                <a:latin typeface="Arial" panose="020B0604020202020204" pitchFamily="34" charset="0"/>
                <a:cs typeface="Arial" panose="020B0604020202020204" pitchFamily="34" charset="0"/>
              </a:rPr>
              <a:t>Thank you for your donations!</a:t>
            </a:r>
          </a:p>
        </p:txBody>
      </p:sp>
      <p:sp>
        <p:nvSpPr>
          <p:cNvPr id="5" name="Content Placeholder 4"/>
          <p:cNvSpPr>
            <a:spLocks noGrp="1"/>
          </p:cNvSpPr>
          <p:nvPr>
            <p:ph idx="1"/>
          </p:nvPr>
        </p:nvSpPr>
        <p:spPr>
          <a:xfrm>
            <a:off x="518864" y="1628800"/>
            <a:ext cx="8229600" cy="4094163"/>
          </a:xfrm>
        </p:spPr>
        <p:txBody>
          <a:bodyPr numCol="2"/>
          <a:lstStyle/>
          <a:p>
            <a:r>
              <a:rPr lang="en-CA" sz="1800" dirty="0" smtClean="0"/>
              <a:t>Cambridge (Preston) Kin Club</a:t>
            </a:r>
          </a:p>
          <a:p>
            <a:r>
              <a:rPr lang="en-CA" sz="1800" dirty="0" smtClean="0"/>
              <a:t>Greater London Kinsmen Club</a:t>
            </a:r>
            <a:endParaRPr lang="en-CA" sz="1800" dirty="0"/>
          </a:p>
          <a:p>
            <a:r>
              <a:rPr lang="en-CA" sz="1800" dirty="0" smtClean="0"/>
              <a:t>Kitchener-Waterloo </a:t>
            </a:r>
            <a:r>
              <a:rPr lang="en-CA" sz="1800" dirty="0"/>
              <a:t>Kinsmen </a:t>
            </a:r>
            <a:r>
              <a:rPr lang="en-CA" sz="1800" dirty="0" smtClean="0"/>
              <a:t>Club</a:t>
            </a:r>
          </a:p>
          <a:p>
            <a:r>
              <a:rPr lang="en-CA" sz="1800" dirty="0" smtClean="0"/>
              <a:t>London Kinette Club</a:t>
            </a:r>
            <a:endParaRPr lang="en-CA" sz="1800" dirty="0"/>
          </a:p>
          <a:p>
            <a:r>
              <a:rPr lang="en-CA" sz="1800" dirty="0" smtClean="0"/>
              <a:t>Belgrave Kinsmen Club	</a:t>
            </a:r>
            <a:endParaRPr lang="en-CA" sz="1800" dirty="0"/>
          </a:p>
          <a:p>
            <a:r>
              <a:rPr lang="en-CA" sz="1800" dirty="0" smtClean="0"/>
              <a:t>Tillsonburg Kinette Club</a:t>
            </a:r>
            <a:endParaRPr lang="en-CA" sz="1800" dirty="0"/>
          </a:p>
          <a:p>
            <a:r>
              <a:rPr lang="en-CA" sz="1800" dirty="0" smtClean="0"/>
              <a:t>Fergus &amp; District Kinsmen Club	</a:t>
            </a:r>
          </a:p>
          <a:p>
            <a:r>
              <a:rPr lang="en-CA" sz="1800" dirty="0" smtClean="0"/>
              <a:t>Sarnia Kinsmen Club</a:t>
            </a:r>
            <a:endParaRPr lang="en-CA" sz="1800" dirty="0"/>
          </a:p>
          <a:p>
            <a:r>
              <a:rPr lang="en-CA" sz="1800" dirty="0" smtClean="0"/>
              <a:t>Lucknow &amp; District Kinette Club</a:t>
            </a:r>
            <a:endParaRPr lang="en-CA" sz="1800" dirty="0"/>
          </a:p>
          <a:p>
            <a:r>
              <a:rPr lang="en-CA" sz="1800" dirty="0" smtClean="0"/>
              <a:t>Lucknow &amp; District Kinsmen Club</a:t>
            </a:r>
          </a:p>
          <a:p>
            <a:r>
              <a:rPr lang="en-CA" sz="1800" dirty="0"/>
              <a:t>Paisley &amp; District Kinsmen Club</a:t>
            </a:r>
          </a:p>
          <a:p>
            <a:r>
              <a:rPr lang="en-CA" sz="1800" dirty="0" smtClean="0"/>
              <a:t>Windsor Kin Club</a:t>
            </a:r>
            <a:endParaRPr lang="en-CA" sz="1800" dirty="0"/>
          </a:p>
          <a:p>
            <a:r>
              <a:rPr lang="en-CA" sz="1800" dirty="0" smtClean="0"/>
              <a:t>Collingwood Kinette Club</a:t>
            </a:r>
          </a:p>
          <a:p>
            <a:r>
              <a:rPr lang="en-CA" sz="1800" dirty="0" smtClean="0"/>
              <a:t>Tara &amp; District Kinsmen Club</a:t>
            </a:r>
            <a:endParaRPr lang="en-CA" sz="1800" dirty="0"/>
          </a:p>
          <a:p>
            <a:r>
              <a:rPr lang="en-CA" sz="1800" dirty="0" smtClean="0"/>
              <a:t>Meaford Kinette Club		</a:t>
            </a:r>
          </a:p>
          <a:p>
            <a:r>
              <a:rPr lang="en-CA" sz="1800" dirty="0" smtClean="0"/>
              <a:t>Walkerton Kinsmen Club</a:t>
            </a:r>
            <a:endParaRPr lang="en-CA" sz="1800" dirty="0"/>
          </a:p>
          <a:p>
            <a:r>
              <a:rPr lang="en-CA" sz="1800" dirty="0" smtClean="0"/>
              <a:t>Fonthill &amp; District Kinette Club	</a:t>
            </a:r>
          </a:p>
          <a:p>
            <a:r>
              <a:rPr lang="en-CA" sz="1800" dirty="0" err="1" smtClean="0"/>
              <a:t>Fonthill</a:t>
            </a:r>
            <a:r>
              <a:rPr lang="en-CA" sz="1800" dirty="0" smtClean="0"/>
              <a:t> &amp; District Kinsmen Club	</a:t>
            </a:r>
          </a:p>
          <a:p>
            <a:r>
              <a:rPr lang="en-CA" sz="1800" dirty="0"/>
              <a:t>Clinton &amp; District </a:t>
            </a:r>
            <a:r>
              <a:rPr lang="en-CA" sz="1800" dirty="0" err="1"/>
              <a:t>Kinette</a:t>
            </a:r>
            <a:r>
              <a:rPr lang="en-CA" sz="1800" dirty="0"/>
              <a:t> Club</a:t>
            </a:r>
          </a:p>
          <a:p>
            <a:r>
              <a:rPr lang="en-CA" sz="1800" dirty="0" smtClean="0"/>
              <a:t>Clinton &amp; District Kinsmen Club</a:t>
            </a:r>
          </a:p>
          <a:p>
            <a:r>
              <a:rPr lang="en-CA" sz="1800" dirty="0" smtClean="0"/>
              <a:t>Goderich Kinsmen Club</a:t>
            </a:r>
          </a:p>
          <a:p>
            <a:r>
              <a:rPr lang="en-CA" sz="1800" dirty="0" smtClean="0"/>
              <a:t>St. Mary’s Kinsmen Club</a:t>
            </a:r>
            <a:endParaRPr lang="en-CA" sz="1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4869160"/>
            <a:ext cx="3707904" cy="1104956"/>
          </a:xfrm>
          <a:prstGeom prst="rect">
            <a:avLst/>
          </a:prstGeom>
        </p:spPr>
      </p:pic>
    </p:spTree>
    <p:extLst>
      <p:ext uri="{BB962C8B-B14F-4D97-AF65-F5344CB8AC3E}">
        <p14:creationId xmlns:p14="http://schemas.microsoft.com/office/powerpoint/2010/main" val="4266266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268760"/>
            <a:ext cx="7886700" cy="994172"/>
          </a:xfrm>
        </p:spPr>
        <p:txBody>
          <a:bodyPr/>
          <a:lstStyle/>
          <a:p>
            <a:r>
              <a:rPr lang="en-CA" dirty="0" smtClean="0">
                <a:latin typeface="Arial" panose="020B0604020202020204" pitchFamily="34" charset="0"/>
                <a:cs typeface="Arial" panose="020B0604020202020204" pitchFamily="34" charset="0"/>
              </a:rPr>
              <a:t>District 1 Clubs </a:t>
            </a:r>
            <a:r>
              <a:rPr lang="en-CA" dirty="0">
                <a:latin typeface="Arial" panose="020B0604020202020204" pitchFamily="34" charset="0"/>
                <a:cs typeface="Arial" panose="020B0604020202020204" pitchFamily="34" charset="0"/>
              </a:rPr>
              <a:t>R</a:t>
            </a:r>
            <a:r>
              <a:rPr lang="en-CA" dirty="0" smtClean="0">
                <a:latin typeface="Arial" panose="020B0604020202020204" pitchFamily="34" charset="0"/>
                <a:cs typeface="Arial" panose="020B0604020202020204" pitchFamily="34" charset="0"/>
              </a:rPr>
              <a:t>ecognized</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290" y="2564904"/>
            <a:ext cx="8119814" cy="1399529"/>
          </a:xfrm>
        </p:spPr>
        <p:txBody>
          <a:bodyPr>
            <a:noAutofit/>
          </a:bodyPr>
          <a:lstStyle/>
          <a:p>
            <a:pPr marL="0" indent="0" algn="ctr">
              <a:buNone/>
            </a:pPr>
            <a:r>
              <a:rPr lang="en-CA" sz="2800" b="1" dirty="0" smtClean="0">
                <a:latin typeface="Arial" panose="020B0604020202020204" pitchFamily="34" charset="0"/>
                <a:cs typeface="Arial" panose="020B0604020202020204" pitchFamily="34" charset="0"/>
              </a:rPr>
              <a:t>$</a:t>
            </a:r>
            <a:r>
              <a:rPr lang="en-CA" sz="2800" b="1" dirty="0">
                <a:latin typeface="Arial" panose="020B0604020202020204" pitchFamily="34" charset="0"/>
                <a:cs typeface="Arial" panose="020B0604020202020204" pitchFamily="34" charset="0"/>
              </a:rPr>
              <a:t>2,500 Level</a:t>
            </a:r>
            <a:r>
              <a:rPr lang="en-CA" sz="2800" b="1" dirty="0" smtClean="0">
                <a:latin typeface="Arial" panose="020B0604020202020204" pitchFamily="34" charset="0"/>
                <a:cs typeface="Arial" panose="020B0604020202020204" pitchFamily="34" charset="0"/>
              </a:rPr>
              <a:t>: </a:t>
            </a:r>
          </a:p>
          <a:p>
            <a:pPr marL="0" indent="0" algn="ctr">
              <a:buNone/>
            </a:pPr>
            <a:r>
              <a:rPr lang="en-CA" sz="2800" dirty="0" err="1" smtClean="0">
                <a:latin typeface="Arial" panose="020B0604020202020204" pitchFamily="34" charset="0"/>
                <a:cs typeface="Arial" panose="020B0604020202020204" pitchFamily="34" charset="0"/>
              </a:rPr>
              <a:t>Fonthill</a:t>
            </a:r>
            <a:r>
              <a:rPr lang="en-CA" sz="2800" dirty="0" smtClean="0">
                <a:latin typeface="Arial" panose="020B0604020202020204" pitchFamily="34" charset="0"/>
                <a:cs typeface="Arial" panose="020B0604020202020204" pitchFamily="34" charset="0"/>
              </a:rPr>
              <a:t> &amp; District Kinsmen Club</a:t>
            </a:r>
          </a:p>
          <a:p>
            <a:pPr marL="0" indent="0" algn="ctr">
              <a:buNone/>
            </a:pPr>
            <a:r>
              <a:rPr lang="en-CA" sz="2800" dirty="0" smtClean="0">
                <a:latin typeface="Arial" panose="020B0604020202020204" pitchFamily="34" charset="0"/>
                <a:cs typeface="Arial" panose="020B0604020202020204" pitchFamily="34" charset="0"/>
              </a:rPr>
              <a:t>London </a:t>
            </a:r>
            <a:r>
              <a:rPr lang="en-CA" sz="2800" dirty="0" err="1" smtClean="0">
                <a:latin typeface="Arial" panose="020B0604020202020204" pitchFamily="34" charset="0"/>
                <a:cs typeface="Arial" panose="020B0604020202020204" pitchFamily="34" charset="0"/>
              </a:rPr>
              <a:t>Kinette</a:t>
            </a:r>
            <a:r>
              <a:rPr lang="en-CA" sz="2800" dirty="0" smtClean="0">
                <a:latin typeface="Arial" panose="020B0604020202020204" pitchFamily="34" charset="0"/>
                <a:cs typeface="Arial" panose="020B0604020202020204" pitchFamily="34" charset="0"/>
              </a:rPr>
              <a:t> Club</a:t>
            </a:r>
            <a:endParaRPr lang="en-CA" sz="2800" dirty="0">
              <a:latin typeface="Arial" panose="020B0604020202020204" pitchFamily="34" charset="0"/>
              <a:cs typeface="Arial" panose="020B0604020202020204" pitchFamily="34" charset="0"/>
            </a:endParaRPr>
          </a:p>
        </p:txBody>
      </p:sp>
      <p:sp>
        <p:nvSpPr>
          <p:cNvPr id="4" name="Title 1"/>
          <p:cNvSpPr txBox="1">
            <a:spLocks/>
          </p:cNvSpPr>
          <p:nvPr/>
        </p:nvSpPr>
        <p:spPr>
          <a:xfrm>
            <a:off x="683568" y="4149080"/>
            <a:ext cx="7759774" cy="108011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400" dirty="0" smtClean="0">
                <a:solidFill>
                  <a:srgbClr val="FF0000"/>
                </a:solidFill>
                <a:latin typeface="Arial" panose="020B0604020202020204" pitchFamily="34" charset="0"/>
                <a:cs typeface="Arial" panose="020B0604020202020204" pitchFamily="34" charset="0"/>
              </a:rPr>
              <a:t>Congratulations! Thank you for your contributions towards helping Canadian Students.</a:t>
            </a:r>
            <a:endParaRPr lang="en-CA"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898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268760"/>
            <a:ext cx="7886700" cy="994172"/>
          </a:xfrm>
        </p:spPr>
        <p:txBody>
          <a:bodyPr/>
          <a:lstStyle/>
          <a:p>
            <a:r>
              <a:rPr lang="en-CA" dirty="0" smtClean="0">
                <a:latin typeface="Arial" panose="020B0604020202020204" pitchFamily="34" charset="0"/>
                <a:cs typeface="Arial" panose="020B0604020202020204" pitchFamily="34" charset="0"/>
              </a:rPr>
              <a:t>Hal Rogers Ambassador of Learning Award</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290" y="2564904"/>
            <a:ext cx="8119814" cy="1399529"/>
          </a:xfrm>
        </p:spPr>
        <p:txBody>
          <a:bodyPr>
            <a:noAutofit/>
          </a:bodyPr>
          <a:lstStyle/>
          <a:p>
            <a:pPr marL="0" indent="0" algn="ctr">
              <a:buNone/>
            </a:pPr>
            <a:endParaRPr lang="en-CA" sz="2800" b="1" dirty="0" smtClean="0">
              <a:latin typeface="Arial" panose="020B0604020202020204" pitchFamily="34" charset="0"/>
              <a:cs typeface="Arial" panose="020B0604020202020204" pitchFamily="34" charset="0"/>
            </a:endParaRPr>
          </a:p>
          <a:p>
            <a:pPr marL="0" indent="0" algn="ctr">
              <a:buNone/>
            </a:pPr>
            <a:r>
              <a:rPr lang="en-CA" sz="2800" dirty="0" smtClean="0">
                <a:latin typeface="Arial" panose="020B0604020202020204" pitchFamily="34" charset="0"/>
                <a:cs typeface="Arial" panose="020B0604020202020204" pitchFamily="34" charset="0"/>
              </a:rPr>
              <a:t>Calgary Kinette Club</a:t>
            </a:r>
            <a:endParaRPr lang="en-CA" sz="2800" dirty="0">
              <a:latin typeface="Arial" panose="020B0604020202020204" pitchFamily="34" charset="0"/>
              <a:cs typeface="Arial" panose="020B0604020202020204" pitchFamily="34" charset="0"/>
            </a:endParaRPr>
          </a:p>
        </p:txBody>
      </p:sp>
      <p:sp>
        <p:nvSpPr>
          <p:cNvPr id="4" name="Title 1"/>
          <p:cNvSpPr txBox="1">
            <a:spLocks/>
          </p:cNvSpPr>
          <p:nvPr/>
        </p:nvSpPr>
        <p:spPr>
          <a:xfrm>
            <a:off x="683568" y="4149080"/>
            <a:ext cx="7759774" cy="108011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CA" sz="2000" dirty="0" smtClean="0">
                <a:latin typeface="Arial" panose="020B0604020202020204" pitchFamily="34" charset="0"/>
                <a:cs typeface="Arial" panose="020B0604020202020204" pitchFamily="34" charset="0"/>
              </a:rPr>
              <a:t>New award to recognize clubs promoting Kin Canada Bursaries in their community</a:t>
            </a:r>
          </a:p>
          <a:p>
            <a:pPr marL="342900" indent="-342900">
              <a:buFont typeface="Arial" panose="020B0604020202020204" pitchFamily="34" charset="0"/>
              <a:buChar char="•"/>
            </a:pPr>
            <a:r>
              <a:rPr lang="en-CA" sz="2000" dirty="0" smtClean="0">
                <a:latin typeface="Arial" panose="020B0604020202020204" pitchFamily="34" charset="0"/>
                <a:cs typeface="Arial" panose="020B0604020202020204" pitchFamily="34" charset="0"/>
              </a:rPr>
              <a:t>Submissions due by June 30th</a:t>
            </a: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1608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99" y="1196752"/>
            <a:ext cx="8229600" cy="1143000"/>
          </a:xfrm>
        </p:spPr>
        <p:txBody>
          <a:bodyPr/>
          <a:lstStyle/>
          <a:p>
            <a:r>
              <a:rPr lang="en-CA" dirty="0" smtClean="0"/>
              <a:t>Increase Application Submissions to your Club</a:t>
            </a:r>
            <a:endParaRPr lang="en-CA" dirty="0"/>
          </a:p>
        </p:txBody>
      </p:sp>
      <p:sp>
        <p:nvSpPr>
          <p:cNvPr id="3" name="Content Placeholder 2"/>
          <p:cNvSpPr>
            <a:spLocks noGrp="1"/>
          </p:cNvSpPr>
          <p:nvPr>
            <p:ph idx="1"/>
          </p:nvPr>
        </p:nvSpPr>
        <p:spPr>
          <a:xfrm>
            <a:off x="439999" y="2708920"/>
            <a:ext cx="8229600" cy="3096344"/>
          </a:xfrm>
        </p:spPr>
        <p:txBody>
          <a:bodyPr/>
          <a:lstStyle/>
          <a:p>
            <a:r>
              <a:rPr lang="en-CA" sz="2800" dirty="0" smtClean="0"/>
              <a:t>Check out </a:t>
            </a:r>
            <a:r>
              <a:rPr lang="en-CA" sz="2800" dirty="0" smtClean="0">
                <a:solidFill>
                  <a:srgbClr val="FF0000"/>
                </a:solidFill>
              </a:rPr>
              <a:t>kincanada.ca/service</a:t>
            </a:r>
            <a:r>
              <a:rPr lang="en-CA" sz="2800" dirty="0" smtClean="0"/>
              <a:t> and view the Club Bursary Guide</a:t>
            </a:r>
          </a:p>
          <a:p>
            <a:r>
              <a:rPr lang="en-CA" sz="2800" dirty="0" smtClean="0"/>
              <a:t>Place copies of applications at local high schools and Community Centres</a:t>
            </a:r>
          </a:p>
          <a:p>
            <a:r>
              <a:rPr lang="en-CA" sz="2800" dirty="0" smtClean="0"/>
              <a:t>Talk to the school’s guidance counsellor to help spread the word</a:t>
            </a:r>
            <a:endParaRPr lang="en-CA" sz="2800" dirty="0"/>
          </a:p>
        </p:txBody>
      </p:sp>
    </p:spTree>
    <p:extLst>
      <p:ext uri="{BB962C8B-B14F-4D97-AF65-F5344CB8AC3E}">
        <p14:creationId xmlns:p14="http://schemas.microsoft.com/office/powerpoint/2010/main" val="2519125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yriad Pro"/>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yriad Pro"/>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3394</TotalTime>
  <Words>1292</Words>
  <Application>Microsoft Office PowerPoint</Application>
  <PresentationFormat>On-screen Show (4:3)</PresentationFormat>
  <Paragraphs>168</Paragraphs>
  <Slides>23</Slides>
  <Notes>14</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Default Design</vt:lpstr>
      <vt:lpstr>1_Default Design</vt:lpstr>
      <vt:lpstr>PowerPoint Presentation</vt:lpstr>
      <vt:lpstr>PowerPoint Presentation</vt:lpstr>
      <vt:lpstr>PowerPoint Presentation</vt:lpstr>
      <vt:lpstr>Resources Update</vt:lpstr>
      <vt:lpstr>PowerPoint Presentation</vt:lpstr>
      <vt:lpstr>Thank you for your donations!</vt:lpstr>
      <vt:lpstr>District 1 Clubs Recognized</vt:lpstr>
      <vt:lpstr>Hal Rogers Ambassador of Learning Award</vt:lpstr>
      <vt:lpstr>Increase Application Submissions to your Club</vt:lpstr>
      <vt:lpstr>Kin Canada Bursaries: Great for Clubs!</vt:lpstr>
      <vt:lpstr>PowerPoint Presentation</vt:lpstr>
      <vt:lpstr>PowerPoint Presentation</vt:lpstr>
      <vt:lpstr>PowerPoint Presentation</vt:lpstr>
      <vt:lpstr>National Total</vt:lpstr>
      <vt:lpstr>PowerPoint Presentation</vt:lpstr>
      <vt:lpstr>PowerPoint Presentation</vt:lpstr>
      <vt:lpstr>PowerPoint Presentation</vt:lpstr>
      <vt:lpstr>PowerPoint Presentation</vt:lpstr>
      <vt:lpstr>Cystic Fibrosis Canada Partnership</vt:lpstr>
      <vt:lpstr>Reminders</vt:lpstr>
      <vt:lpstr>Save the Date</vt:lpstr>
      <vt:lpstr>Your donation to the Canadian community this year</vt:lpstr>
      <vt:lpstr>PowerPoint Presentation</vt:lpstr>
    </vt:vector>
  </TitlesOfParts>
  <Company>Kin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a good publication photo?</dc:title>
  <dc:creator>nesson</dc:creator>
  <cp:lastModifiedBy>MMcKean</cp:lastModifiedBy>
  <cp:revision>173</cp:revision>
  <dcterms:created xsi:type="dcterms:W3CDTF">2013-06-25T19:42:48Z</dcterms:created>
  <dcterms:modified xsi:type="dcterms:W3CDTF">2017-11-04T14:19:48Z</dcterms:modified>
</cp:coreProperties>
</file>