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77" r:id="rId23"/>
    <p:sldId id="276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79F671-C44A-4B84-A81F-A9025ECE4CE4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0FBFFB-CF9A-45C9-892A-5AA0539E0D42}">
      <dgm:prSet phldrT="[Text]"/>
      <dgm:spPr/>
      <dgm:t>
        <a:bodyPr/>
        <a:lstStyle/>
        <a:p>
          <a:r>
            <a:rPr lang="en-US" dirty="0" smtClean="0"/>
            <a:t>AWARENESS</a:t>
          </a:r>
          <a:endParaRPr lang="en-US" dirty="0"/>
        </a:p>
      </dgm:t>
    </dgm:pt>
    <dgm:pt modelId="{3A733EB3-1D95-4100-A1F6-9D2A1B64AF94}" type="parTrans" cxnId="{01E241D8-5B9E-4EA2-8241-4643F27872D6}">
      <dgm:prSet/>
      <dgm:spPr/>
      <dgm:t>
        <a:bodyPr/>
        <a:lstStyle/>
        <a:p>
          <a:endParaRPr lang="en-US"/>
        </a:p>
      </dgm:t>
    </dgm:pt>
    <dgm:pt modelId="{567BFB49-F8D3-411E-9526-DB73EAB7F0F6}" type="sibTrans" cxnId="{01E241D8-5B9E-4EA2-8241-4643F27872D6}">
      <dgm:prSet/>
      <dgm:spPr/>
      <dgm:t>
        <a:bodyPr/>
        <a:lstStyle/>
        <a:p>
          <a:endParaRPr lang="en-US"/>
        </a:p>
      </dgm:t>
    </dgm:pt>
    <dgm:pt modelId="{A9BAB1CF-7FB6-4FA5-BFB5-617BA095374E}">
      <dgm:prSet phldrT="[Text]"/>
      <dgm:spPr/>
      <dgm:t>
        <a:bodyPr/>
        <a:lstStyle/>
        <a:p>
          <a:r>
            <a:rPr lang="en-US" dirty="0" smtClean="0"/>
            <a:t>TRUST</a:t>
          </a:r>
          <a:endParaRPr lang="en-US" dirty="0"/>
        </a:p>
      </dgm:t>
    </dgm:pt>
    <dgm:pt modelId="{223E4A31-1AFC-4C73-A7D5-8C40C493F1CA}" type="parTrans" cxnId="{1139F09A-174F-48CC-A738-F0768E0AA8DC}">
      <dgm:prSet/>
      <dgm:spPr/>
      <dgm:t>
        <a:bodyPr/>
        <a:lstStyle/>
        <a:p>
          <a:endParaRPr lang="en-US"/>
        </a:p>
      </dgm:t>
    </dgm:pt>
    <dgm:pt modelId="{2D2B1AC7-8819-4612-8BFA-F97A243634E8}" type="sibTrans" cxnId="{1139F09A-174F-48CC-A738-F0768E0AA8DC}">
      <dgm:prSet/>
      <dgm:spPr/>
      <dgm:t>
        <a:bodyPr/>
        <a:lstStyle/>
        <a:p>
          <a:endParaRPr lang="en-US"/>
        </a:p>
      </dgm:t>
    </dgm:pt>
    <dgm:pt modelId="{9E7091E0-3B46-4E5F-B159-6A654FC40C6F}">
      <dgm:prSet phldrT="[Text]"/>
      <dgm:spPr/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352E10DD-EA16-40AF-92B5-84017E81858C}" type="parTrans" cxnId="{E5654D9D-C7E5-4EDB-87C3-1886ECEDFC6B}">
      <dgm:prSet/>
      <dgm:spPr/>
      <dgm:t>
        <a:bodyPr/>
        <a:lstStyle/>
        <a:p>
          <a:endParaRPr lang="en-US"/>
        </a:p>
      </dgm:t>
    </dgm:pt>
    <dgm:pt modelId="{450C43BF-8D2D-46E5-A9F7-3E09E30A8296}" type="sibTrans" cxnId="{E5654D9D-C7E5-4EDB-87C3-1886ECEDFC6B}">
      <dgm:prSet/>
      <dgm:spPr/>
      <dgm:t>
        <a:bodyPr/>
        <a:lstStyle/>
        <a:p>
          <a:endParaRPr lang="en-US"/>
        </a:p>
      </dgm:t>
    </dgm:pt>
    <dgm:pt modelId="{26316DFD-052F-46BF-BDFF-C8A1BA2F5841}" type="pres">
      <dgm:prSet presAssocID="{E779F671-C44A-4B84-A81F-A9025ECE4CE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CA"/>
        </a:p>
      </dgm:t>
    </dgm:pt>
    <dgm:pt modelId="{22F2C778-97A4-4D71-93BD-F6D5C28F8096}" type="pres">
      <dgm:prSet presAssocID="{380FBFFB-CF9A-45C9-892A-5AA0539E0D42}" presName="composite" presStyleCnt="0"/>
      <dgm:spPr/>
    </dgm:pt>
    <dgm:pt modelId="{57658D83-BDDC-434E-9CFA-4D0A1F44D890}" type="pres">
      <dgm:prSet presAssocID="{380FBFFB-CF9A-45C9-892A-5AA0539E0D42}" presName="LShape" presStyleLbl="alignNode1" presStyleIdx="0" presStyleCnt="5"/>
      <dgm:spPr/>
    </dgm:pt>
    <dgm:pt modelId="{F029448D-FDD1-475D-818A-068AC5499852}" type="pres">
      <dgm:prSet presAssocID="{380FBFFB-CF9A-45C9-892A-5AA0539E0D4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D5F679-DEBC-48B6-BE21-9D645F640CAC}" type="pres">
      <dgm:prSet presAssocID="{380FBFFB-CF9A-45C9-892A-5AA0539E0D42}" presName="Triangle" presStyleLbl="alignNode1" presStyleIdx="1" presStyleCnt="5"/>
      <dgm:spPr/>
    </dgm:pt>
    <dgm:pt modelId="{456F3186-B593-42B0-97BF-A8CD07364818}" type="pres">
      <dgm:prSet presAssocID="{567BFB49-F8D3-411E-9526-DB73EAB7F0F6}" presName="sibTrans" presStyleCnt="0"/>
      <dgm:spPr/>
    </dgm:pt>
    <dgm:pt modelId="{DCB21855-BFC2-46C2-9A8C-E35E04471864}" type="pres">
      <dgm:prSet presAssocID="{567BFB49-F8D3-411E-9526-DB73EAB7F0F6}" presName="space" presStyleCnt="0"/>
      <dgm:spPr/>
    </dgm:pt>
    <dgm:pt modelId="{52F0FB97-4D90-490F-BA85-2598E8CAEE74}" type="pres">
      <dgm:prSet presAssocID="{A9BAB1CF-7FB6-4FA5-BFB5-617BA095374E}" presName="composite" presStyleCnt="0"/>
      <dgm:spPr/>
    </dgm:pt>
    <dgm:pt modelId="{DE2E2058-3DA7-4F12-B818-BCEA6E869164}" type="pres">
      <dgm:prSet presAssocID="{A9BAB1CF-7FB6-4FA5-BFB5-617BA095374E}" presName="LShape" presStyleLbl="alignNode1" presStyleIdx="2" presStyleCnt="5"/>
      <dgm:spPr/>
    </dgm:pt>
    <dgm:pt modelId="{7323B5EA-DE74-42E5-A72C-21D2D12DE7EA}" type="pres">
      <dgm:prSet presAssocID="{A9BAB1CF-7FB6-4FA5-BFB5-617BA095374E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7B579D1-D86B-40F9-97C0-BE69A17815D3}" type="pres">
      <dgm:prSet presAssocID="{A9BAB1CF-7FB6-4FA5-BFB5-617BA095374E}" presName="Triangle" presStyleLbl="alignNode1" presStyleIdx="3" presStyleCnt="5"/>
      <dgm:spPr/>
    </dgm:pt>
    <dgm:pt modelId="{B58BBB9F-B1D3-4154-94DD-F30BF27AD4BD}" type="pres">
      <dgm:prSet presAssocID="{2D2B1AC7-8819-4612-8BFA-F97A243634E8}" presName="sibTrans" presStyleCnt="0"/>
      <dgm:spPr/>
    </dgm:pt>
    <dgm:pt modelId="{18146280-C62B-4C27-8676-593977EB068D}" type="pres">
      <dgm:prSet presAssocID="{2D2B1AC7-8819-4612-8BFA-F97A243634E8}" presName="space" presStyleCnt="0"/>
      <dgm:spPr/>
    </dgm:pt>
    <dgm:pt modelId="{47FB53A8-6E98-43E8-8669-0E9CA034EA4D}" type="pres">
      <dgm:prSet presAssocID="{9E7091E0-3B46-4E5F-B159-6A654FC40C6F}" presName="composite" presStyleCnt="0"/>
      <dgm:spPr/>
    </dgm:pt>
    <dgm:pt modelId="{FF6FE117-257E-4B51-8EB6-F3688D9EFA84}" type="pres">
      <dgm:prSet presAssocID="{9E7091E0-3B46-4E5F-B159-6A654FC40C6F}" presName="LShape" presStyleLbl="alignNode1" presStyleIdx="4" presStyleCnt="5"/>
      <dgm:spPr/>
    </dgm:pt>
    <dgm:pt modelId="{B01D5C58-CF84-4C78-9E40-67619938185A}" type="pres">
      <dgm:prSet presAssocID="{9E7091E0-3B46-4E5F-B159-6A654FC40C6F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3B379386-C109-40B1-91B7-265C3825086A}" type="presOf" srcId="{9E7091E0-3B46-4E5F-B159-6A654FC40C6F}" destId="{B01D5C58-CF84-4C78-9E40-67619938185A}" srcOrd="0" destOrd="0" presId="urn:microsoft.com/office/officeart/2009/3/layout/StepUpProcess"/>
    <dgm:cxn modelId="{1139F09A-174F-48CC-A738-F0768E0AA8DC}" srcId="{E779F671-C44A-4B84-A81F-A9025ECE4CE4}" destId="{A9BAB1CF-7FB6-4FA5-BFB5-617BA095374E}" srcOrd="1" destOrd="0" parTransId="{223E4A31-1AFC-4C73-A7D5-8C40C493F1CA}" sibTransId="{2D2B1AC7-8819-4612-8BFA-F97A243634E8}"/>
    <dgm:cxn modelId="{01E241D8-5B9E-4EA2-8241-4643F27872D6}" srcId="{E779F671-C44A-4B84-A81F-A9025ECE4CE4}" destId="{380FBFFB-CF9A-45C9-892A-5AA0539E0D42}" srcOrd="0" destOrd="0" parTransId="{3A733EB3-1D95-4100-A1F6-9D2A1B64AF94}" sibTransId="{567BFB49-F8D3-411E-9526-DB73EAB7F0F6}"/>
    <dgm:cxn modelId="{E5654D9D-C7E5-4EDB-87C3-1886ECEDFC6B}" srcId="{E779F671-C44A-4B84-A81F-A9025ECE4CE4}" destId="{9E7091E0-3B46-4E5F-B159-6A654FC40C6F}" srcOrd="2" destOrd="0" parTransId="{352E10DD-EA16-40AF-92B5-84017E81858C}" sibTransId="{450C43BF-8D2D-46E5-A9F7-3E09E30A8296}"/>
    <dgm:cxn modelId="{3D327F15-A974-40E7-9D6E-4C4ACBC946ED}" type="presOf" srcId="{A9BAB1CF-7FB6-4FA5-BFB5-617BA095374E}" destId="{7323B5EA-DE74-42E5-A72C-21D2D12DE7EA}" srcOrd="0" destOrd="0" presId="urn:microsoft.com/office/officeart/2009/3/layout/StepUpProcess"/>
    <dgm:cxn modelId="{D0BD31BA-3AD1-41CD-9D22-E2BFD666C030}" type="presOf" srcId="{380FBFFB-CF9A-45C9-892A-5AA0539E0D42}" destId="{F029448D-FDD1-475D-818A-068AC5499852}" srcOrd="0" destOrd="0" presId="urn:microsoft.com/office/officeart/2009/3/layout/StepUpProcess"/>
    <dgm:cxn modelId="{9E3813AE-5678-46F5-916A-790112F709B7}" type="presOf" srcId="{E779F671-C44A-4B84-A81F-A9025ECE4CE4}" destId="{26316DFD-052F-46BF-BDFF-C8A1BA2F5841}" srcOrd="0" destOrd="0" presId="urn:microsoft.com/office/officeart/2009/3/layout/StepUpProcess"/>
    <dgm:cxn modelId="{110AA4D0-47EA-4C44-AD1B-4C6661540E5E}" type="presParOf" srcId="{26316DFD-052F-46BF-BDFF-C8A1BA2F5841}" destId="{22F2C778-97A4-4D71-93BD-F6D5C28F8096}" srcOrd="0" destOrd="0" presId="urn:microsoft.com/office/officeart/2009/3/layout/StepUpProcess"/>
    <dgm:cxn modelId="{40F509B4-5361-4081-9D8A-68ED69AB8953}" type="presParOf" srcId="{22F2C778-97A4-4D71-93BD-F6D5C28F8096}" destId="{57658D83-BDDC-434E-9CFA-4D0A1F44D890}" srcOrd="0" destOrd="0" presId="urn:microsoft.com/office/officeart/2009/3/layout/StepUpProcess"/>
    <dgm:cxn modelId="{C50031E5-D0F3-4F65-96A3-85684B7B436A}" type="presParOf" srcId="{22F2C778-97A4-4D71-93BD-F6D5C28F8096}" destId="{F029448D-FDD1-475D-818A-068AC5499852}" srcOrd="1" destOrd="0" presId="urn:microsoft.com/office/officeart/2009/3/layout/StepUpProcess"/>
    <dgm:cxn modelId="{FFB3D639-B96D-455F-8576-83AD29BA4174}" type="presParOf" srcId="{22F2C778-97A4-4D71-93BD-F6D5C28F8096}" destId="{F3D5F679-DEBC-48B6-BE21-9D645F640CAC}" srcOrd="2" destOrd="0" presId="urn:microsoft.com/office/officeart/2009/3/layout/StepUpProcess"/>
    <dgm:cxn modelId="{13102393-F060-460C-836F-7016FAC088E4}" type="presParOf" srcId="{26316DFD-052F-46BF-BDFF-C8A1BA2F5841}" destId="{456F3186-B593-42B0-97BF-A8CD07364818}" srcOrd="1" destOrd="0" presId="urn:microsoft.com/office/officeart/2009/3/layout/StepUpProcess"/>
    <dgm:cxn modelId="{9992FAEC-2704-4834-B5C6-9FBC96681359}" type="presParOf" srcId="{456F3186-B593-42B0-97BF-A8CD07364818}" destId="{DCB21855-BFC2-46C2-9A8C-E35E04471864}" srcOrd="0" destOrd="0" presId="urn:microsoft.com/office/officeart/2009/3/layout/StepUpProcess"/>
    <dgm:cxn modelId="{D4B86606-A9F5-4159-AB2D-AF4AD74A963B}" type="presParOf" srcId="{26316DFD-052F-46BF-BDFF-C8A1BA2F5841}" destId="{52F0FB97-4D90-490F-BA85-2598E8CAEE74}" srcOrd="2" destOrd="0" presId="urn:microsoft.com/office/officeart/2009/3/layout/StepUpProcess"/>
    <dgm:cxn modelId="{DE34B534-FAC3-44C8-BAF9-CB35691DEE85}" type="presParOf" srcId="{52F0FB97-4D90-490F-BA85-2598E8CAEE74}" destId="{DE2E2058-3DA7-4F12-B818-BCEA6E869164}" srcOrd="0" destOrd="0" presId="urn:microsoft.com/office/officeart/2009/3/layout/StepUpProcess"/>
    <dgm:cxn modelId="{F257F5CB-C86D-44FA-A639-8D4F742A829E}" type="presParOf" srcId="{52F0FB97-4D90-490F-BA85-2598E8CAEE74}" destId="{7323B5EA-DE74-42E5-A72C-21D2D12DE7EA}" srcOrd="1" destOrd="0" presId="urn:microsoft.com/office/officeart/2009/3/layout/StepUpProcess"/>
    <dgm:cxn modelId="{0B9C971E-8827-4321-8FB6-19FCC9B34171}" type="presParOf" srcId="{52F0FB97-4D90-490F-BA85-2598E8CAEE74}" destId="{C7B579D1-D86B-40F9-97C0-BE69A17815D3}" srcOrd="2" destOrd="0" presId="urn:microsoft.com/office/officeart/2009/3/layout/StepUpProcess"/>
    <dgm:cxn modelId="{B6BF2213-F362-4609-AECC-E13D67C3286D}" type="presParOf" srcId="{26316DFD-052F-46BF-BDFF-C8A1BA2F5841}" destId="{B58BBB9F-B1D3-4154-94DD-F30BF27AD4BD}" srcOrd="3" destOrd="0" presId="urn:microsoft.com/office/officeart/2009/3/layout/StepUpProcess"/>
    <dgm:cxn modelId="{AEC974E8-F58C-4467-8FED-8527C527439B}" type="presParOf" srcId="{B58BBB9F-B1D3-4154-94DD-F30BF27AD4BD}" destId="{18146280-C62B-4C27-8676-593977EB068D}" srcOrd="0" destOrd="0" presId="urn:microsoft.com/office/officeart/2009/3/layout/StepUpProcess"/>
    <dgm:cxn modelId="{B3E1CBAB-38F9-4042-8AD8-A72C1752A786}" type="presParOf" srcId="{26316DFD-052F-46BF-BDFF-C8A1BA2F5841}" destId="{47FB53A8-6E98-43E8-8669-0E9CA034EA4D}" srcOrd="4" destOrd="0" presId="urn:microsoft.com/office/officeart/2009/3/layout/StepUpProcess"/>
    <dgm:cxn modelId="{2326D9EC-FA3F-456D-9869-00BCD803838D}" type="presParOf" srcId="{47FB53A8-6E98-43E8-8669-0E9CA034EA4D}" destId="{FF6FE117-257E-4B51-8EB6-F3688D9EFA84}" srcOrd="0" destOrd="0" presId="urn:microsoft.com/office/officeart/2009/3/layout/StepUpProcess"/>
    <dgm:cxn modelId="{4E4FB697-F62E-4A3E-A591-F042269E9476}" type="presParOf" srcId="{47FB53A8-6E98-43E8-8669-0E9CA034EA4D}" destId="{B01D5C58-CF84-4C78-9E40-67619938185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BUSINESS OF PROPOSALS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CALLISE LOOS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8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Promotion – community engagement &amp; buy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are you going to engage residents?</a:t>
            </a:r>
          </a:p>
          <a:p>
            <a:r>
              <a:rPr lang="en-US" dirty="0" smtClean="0"/>
              <a:t>How are you going to get buy-in from the community?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004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the plan &amp; presentation together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720" b="27623"/>
          <a:stretch/>
        </p:blipFill>
        <p:spPr>
          <a:xfrm>
            <a:off x="4756371" y="640080"/>
            <a:ext cx="6854437" cy="301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60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dirty="0" smtClean="0"/>
              <a:t>hook (It draws Council in)</a:t>
            </a:r>
          </a:p>
          <a:p>
            <a:pPr lvl="1"/>
            <a:r>
              <a:rPr lang="en-US" dirty="0" smtClean="0"/>
              <a:t>State a fact, state the biggest benefit of the project, propose a question…</a:t>
            </a:r>
            <a:endParaRPr lang="en-US" dirty="0"/>
          </a:p>
          <a:p>
            <a:r>
              <a:rPr lang="en-US" dirty="0"/>
              <a:t>A </a:t>
            </a:r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What is the problem in the Community you’re trying to solve?</a:t>
            </a:r>
            <a:endParaRPr lang="en-US" dirty="0"/>
          </a:p>
          <a:p>
            <a:r>
              <a:rPr lang="en-US" dirty="0"/>
              <a:t>A </a:t>
            </a:r>
            <a:r>
              <a:rPr lang="en-US" dirty="0" smtClean="0"/>
              <a:t>plan</a:t>
            </a:r>
          </a:p>
          <a:p>
            <a:pPr lvl="1"/>
            <a:r>
              <a:rPr lang="en-US" dirty="0" smtClean="0"/>
              <a:t>How is the new initiative going to be implemented including timelines, and who is responsible for the work.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386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Your </a:t>
            </a:r>
            <a:r>
              <a:rPr lang="en-US" dirty="0" smtClean="0"/>
              <a:t>Reasoning</a:t>
            </a:r>
          </a:p>
          <a:p>
            <a:pPr lvl="1"/>
            <a:r>
              <a:rPr lang="en-US" dirty="0" smtClean="0"/>
              <a:t>History behind the Initiative</a:t>
            </a:r>
          </a:p>
          <a:p>
            <a:pPr lvl="1"/>
            <a:r>
              <a:rPr lang="en-US" dirty="0" smtClean="0"/>
              <a:t>Put </a:t>
            </a:r>
            <a:r>
              <a:rPr lang="en-US" dirty="0"/>
              <a:t>the project in context; note any precedents and how they can help or hurt the project’s success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Your story</a:t>
            </a:r>
            <a:endParaRPr lang="en-US" dirty="0"/>
          </a:p>
          <a:p>
            <a:r>
              <a:rPr lang="en-US" dirty="0"/>
              <a:t>Their </a:t>
            </a:r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Projected budget, revenues &amp; costs</a:t>
            </a:r>
          </a:p>
          <a:p>
            <a:pPr lvl="1"/>
            <a:r>
              <a:rPr lang="en-US" dirty="0" smtClean="0"/>
              <a:t>Include perceived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25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International plowing match &amp; rural expo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15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research 2011-2013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 </a:t>
            </a:r>
            <a:r>
              <a:rPr lang="en-US" dirty="0"/>
              <a:t>the idea solve a problem in the community?</a:t>
            </a:r>
          </a:p>
          <a:p>
            <a:pPr lvl="1"/>
            <a:r>
              <a:rPr lang="en-US" dirty="0" smtClean="0"/>
              <a:t>Area Awareness, Tourism, “Move to Minto”</a:t>
            </a:r>
            <a:endParaRPr lang="en-US" dirty="0"/>
          </a:p>
          <a:p>
            <a:r>
              <a:rPr lang="en-US" dirty="0"/>
              <a:t>Has it been completed before in another community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Yes,  Attended IPM 2014, 2015</a:t>
            </a:r>
            <a:endParaRPr lang="en-US" dirty="0"/>
          </a:p>
          <a:p>
            <a:r>
              <a:rPr lang="en-US" dirty="0"/>
              <a:t>Why is the idea you’re promoting the best above others?</a:t>
            </a:r>
          </a:p>
          <a:p>
            <a:pPr lvl="1"/>
            <a:r>
              <a:rPr lang="en-US" dirty="0" err="1"/>
              <a:t>Ie</a:t>
            </a:r>
            <a:r>
              <a:rPr lang="en-US" dirty="0"/>
              <a:t>: </a:t>
            </a:r>
            <a:r>
              <a:rPr lang="en-US" dirty="0" smtClean="0"/>
              <a:t>Economic </a:t>
            </a:r>
            <a:r>
              <a:rPr lang="en-US" dirty="0"/>
              <a:t>impact of the IPM </a:t>
            </a:r>
            <a:r>
              <a:rPr lang="en-US" dirty="0" smtClean="0"/>
              <a:t>is about </a:t>
            </a:r>
            <a:r>
              <a:rPr lang="en-US" dirty="0"/>
              <a:t>$25 million annually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6354" y="6413863"/>
            <a:ext cx="3631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Reference: www.plowingmatch.org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52279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2014 - 2016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Implementation Period (3 years)</a:t>
            </a:r>
          </a:p>
          <a:p>
            <a:r>
              <a:rPr lang="en-US" dirty="0" smtClean="0"/>
              <a:t>Budget: 3 million</a:t>
            </a:r>
          </a:p>
          <a:p>
            <a:r>
              <a:rPr lang="en-US" dirty="0" smtClean="0"/>
              <a:t>Cost to Municipality:</a:t>
            </a:r>
          </a:p>
          <a:p>
            <a:pPr lvl="1"/>
            <a:r>
              <a:rPr lang="en-US" dirty="0" smtClean="0"/>
              <a:t>Municipal Tourism Booth</a:t>
            </a:r>
          </a:p>
          <a:p>
            <a:pPr lvl="1"/>
            <a:r>
              <a:rPr lang="en-US" dirty="0" smtClean="0"/>
              <a:t>Costs of Beautification &amp; Staff Time</a:t>
            </a:r>
            <a:endParaRPr lang="en-US" dirty="0"/>
          </a:p>
          <a:p>
            <a:pPr lvl="1"/>
            <a:r>
              <a:rPr lang="en-US" dirty="0" smtClean="0"/>
              <a:t>Costs of increased Emergency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6354" y="6413863"/>
            <a:ext cx="3631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Reference: www.plowingmatch.org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43391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Wellington plowmen’s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Wellington hadn’t had the IPM in 20+ years</a:t>
            </a:r>
          </a:p>
          <a:p>
            <a:r>
              <a:rPr lang="en-US" dirty="0" smtClean="0"/>
              <a:t>All the money donated back to Charity</a:t>
            </a:r>
          </a:p>
          <a:p>
            <a:r>
              <a:rPr lang="en-US" dirty="0" smtClean="0"/>
              <a:t>Legacy Piece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6354" y="6413863"/>
            <a:ext cx="3631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Reference: www.plowingmatch.org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78749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support &amp; engagement from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68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brand &amp; visibility in the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a positive organization brand is key to community support</a:t>
            </a:r>
          </a:p>
          <a:p>
            <a:r>
              <a:rPr lang="en-US" dirty="0" smtClean="0"/>
              <a:t>Ensure your brand is visible:</a:t>
            </a:r>
          </a:p>
          <a:p>
            <a:pPr lvl="1"/>
            <a:r>
              <a:rPr lang="en-US" dirty="0" smtClean="0"/>
              <a:t>Social media, website</a:t>
            </a:r>
          </a:p>
          <a:p>
            <a:pPr lvl="1"/>
            <a:r>
              <a:rPr lang="en-US" dirty="0" smtClean="0"/>
              <a:t>Advertising</a:t>
            </a:r>
          </a:p>
          <a:p>
            <a:pPr lvl="1"/>
            <a:r>
              <a:rPr lang="en-US" dirty="0" smtClean="0"/>
              <a:t>Community Assets</a:t>
            </a:r>
          </a:p>
          <a:p>
            <a:pPr lvl="1"/>
            <a:r>
              <a:rPr lang="en-US" dirty="0" smtClean="0"/>
              <a:t>Be responsive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5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Callise Loos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666808"/>
            <a:ext cx="6551128" cy="367830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Live in Harriston with husband, Mitch &amp; </a:t>
            </a:r>
            <a:r>
              <a:rPr lang="en-US" dirty="0" err="1" smtClean="0"/>
              <a:t>aussie</a:t>
            </a:r>
            <a:r>
              <a:rPr lang="en-US" dirty="0" smtClean="0"/>
              <a:t> pup, Archie.</a:t>
            </a:r>
          </a:p>
          <a:p>
            <a:r>
              <a:rPr lang="en-US" dirty="0" smtClean="0"/>
              <a:t>Education:</a:t>
            </a:r>
          </a:p>
          <a:p>
            <a:pPr lvl="1"/>
            <a:r>
              <a:rPr lang="en-US" dirty="0" smtClean="0"/>
              <a:t>BBA, Wilfrid Laurier</a:t>
            </a:r>
          </a:p>
          <a:p>
            <a:pPr lvl="1"/>
            <a:r>
              <a:rPr lang="en-US" dirty="0" smtClean="0"/>
              <a:t>Diploma in Graphic Design, NSCAD</a:t>
            </a:r>
          </a:p>
          <a:p>
            <a:pPr lvl="1"/>
            <a:r>
              <a:rPr lang="en-US" dirty="0" smtClean="0"/>
              <a:t>Certificate in Fire Service Leadership, Dalhousie University</a:t>
            </a:r>
          </a:p>
          <a:p>
            <a:r>
              <a:rPr lang="en-US" dirty="0" smtClean="0"/>
              <a:t>Collector of wine, &amp; pottery</a:t>
            </a:r>
          </a:p>
          <a:p>
            <a:r>
              <a:rPr lang="en-US" dirty="0" smtClean="0"/>
              <a:t>Lover of travel &amp; DIY projects</a:t>
            </a:r>
          </a:p>
          <a:p>
            <a:endParaRPr lang="en-US" dirty="0" smtClean="0"/>
          </a:p>
          <a:p>
            <a:pPr marL="3240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3239">
            <a:off x="9656196" y="52114"/>
            <a:ext cx="2781943" cy="2781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634">
            <a:off x="7079301" y="1783894"/>
            <a:ext cx="3013244" cy="3013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2" b="12849"/>
          <a:stretch/>
        </p:blipFill>
        <p:spPr>
          <a:xfrm rot="21302221">
            <a:off x="9197284" y="3645577"/>
            <a:ext cx="2939996" cy="31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ownership in the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Consult with the community</a:t>
            </a:r>
          </a:p>
          <a:p>
            <a:pPr lvl="1"/>
            <a:r>
              <a:rPr lang="en-US" dirty="0" smtClean="0"/>
              <a:t>BEFORE YOU START</a:t>
            </a:r>
          </a:p>
          <a:p>
            <a:r>
              <a:rPr lang="en-US" dirty="0" smtClean="0"/>
              <a:t>Ask them to get involved</a:t>
            </a:r>
          </a:p>
          <a:p>
            <a:r>
              <a:rPr lang="en-US" dirty="0" smtClean="0"/>
              <a:t>Keep them informed</a:t>
            </a:r>
          </a:p>
          <a:p>
            <a:r>
              <a:rPr lang="en-US" dirty="0" smtClean="0"/>
              <a:t>Celebrate successes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295" y="2421386"/>
            <a:ext cx="5165512" cy="343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11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89652474"/>
              </p:ext>
            </p:extLst>
          </p:nvPr>
        </p:nvGraphicFramePr>
        <p:xfrm>
          <a:off x="568960" y="25484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t="33074" b="32358"/>
          <a:stretch/>
        </p:blipFill>
        <p:spPr>
          <a:xfrm>
            <a:off x="5826034" y="1489165"/>
            <a:ext cx="6227717" cy="134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76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International plowing match &amp; rural expo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809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Logo Selection </a:t>
            </a:r>
            <a:r>
              <a:rPr lang="en-US" dirty="0"/>
              <a:t>C</a:t>
            </a:r>
            <a:r>
              <a:rPr lang="en-US" dirty="0" smtClean="0"/>
              <a:t>ontest</a:t>
            </a:r>
          </a:p>
          <a:p>
            <a:r>
              <a:rPr lang="en-US" dirty="0" smtClean="0"/>
              <a:t>Volunteerism</a:t>
            </a:r>
          </a:p>
          <a:p>
            <a:r>
              <a:rPr lang="en-US" dirty="0" smtClean="0"/>
              <a:t>Community Decorating Contests</a:t>
            </a:r>
          </a:p>
          <a:p>
            <a:r>
              <a:rPr lang="en-US" dirty="0" smtClean="0"/>
              <a:t>Community Events leading up to IPM</a:t>
            </a:r>
          </a:p>
          <a:p>
            <a:r>
              <a:rPr lang="en-US" dirty="0" smtClean="0"/>
              <a:t>Regular Updates to Council, Regular updates to Community</a:t>
            </a:r>
          </a:p>
          <a:p>
            <a:r>
              <a:rPr lang="en-US" dirty="0" smtClean="0"/>
              <a:t>Accountability &amp; Transparency are key</a:t>
            </a:r>
          </a:p>
          <a:p>
            <a:r>
              <a:rPr lang="en-US" dirty="0" smtClean="0"/>
              <a:t>Open to 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55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-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 for questions…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861" y="809898"/>
            <a:ext cx="4695245" cy="351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52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Writing for municipal council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097" y="3099852"/>
            <a:ext cx="3289655" cy="30330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Similar to writing a business or project plan proposal</a:t>
            </a:r>
          </a:p>
          <a:p>
            <a:r>
              <a:rPr lang="en-US" dirty="0" smtClean="0"/>
              <a:t>Must include:</a:t>
            </a:r>
          </a:p>
          <a:p>
            <a:pPr lvl="1"/>
            <a:r>
              <a:rPr lang="en-US" dirty="0" smtClean="0"/>
              <a:t>A hook</a:t>
            </a:r>
          </a:p>
          <a:p>
            <a:pPr lvl="1"/>
            <a:r>
              <a:rPr lang="en-US" dirty="0" smtClean="0"/>
              <a:t>A problem</a:t>
            </a:r>
          </a:p>
          <a:p>
            <a:pPr lvl="1"/>
            <a:r>
              <a:rPr lang="en-US" dirty="0" smtClean="0"/>
              <a:t>A plan</a:t>
            </a:r>
          </a:p>
          <a:p>
            <a:pPr lvl="1"/>
            <a:r>
              <a:rPr lang="en-US" dirty="0" smtClean="0"/>
              <a:t>Your Reasoning</a:t>
            </a:r>
          </a:p>
          <a:p>
            <a:pPr lvl="1"/>
            <a:r>
              <a:rPr lang="en-US" dirty="0" smtClean="0"/>
              <a:t>Their 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093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first, do your market research &amp; gather information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738" y="3434270"/>
            <a:ext cx="2889069" cy="28890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65089" y="2603273"/>
            <a:ext cx="80618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Failing to plan is planning to fail.</a:t>
            </a:r>
          </a:p>
        </p:txBody>
      </p:sp>
    </p:spTree>
    <p:extLst>
      <p:ext uri="{BB962C8B-B14F-4D97-AF65-F5344CB8AC3E}">
        <p14:creationId xmlns:p14="http://schemas.microsoft.com/office/powerpoint/2010/main" val="2630076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research?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Surveys</a:t>
            </a:r>
          </a:p>
          <a:p>
            <a:r>
              <a:rPr lang="en-US" dirty="0" smtClean="0"/>
              <a:t>Focus Groups</a:t>
            </a:r>
          </a:p>
          <a:p>
            <a:r>
              <a:rPr lang="en-US" dirty="0" smtClean="0"/>
              <a:t>Personal Interviews</a:t>
            </a:r>
          </a:p>
          <a:p>
            <a:r>
              <a:rPr lang="en-US" dirty="0" smtClean="0"/>
              <a:t>Observation</a:t>
            </a:r>
          </a:p>
          <a:p>
            <a:r>
              <a:rPr lang="en-US" dirty="0" smtClean="0"/>
              <a:t>Field Trials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784" y="2331834"/>
            <a:ext cx="4646023" cy="337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9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4ps of marketing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372" y="2399047"/>
            <a:ext cx="7620660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1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– New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441753"/>
            <a:ext cx="11029615" cy="36783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Does your idea meet a specific need in the community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Ie</a:t>
            </a:r>
            <a:r>
              <a:rPr lang="en-US" dirty="0" smtClean="0"/>
              <a:t>: Shuffleboard Court – Need ( more activities for Seniors) </a:t>
            </a:r>
            <a:endParaRPr lang="en-US" dirty="0"/>
          </a:p>
          <a:p>
            <a:r>
              <a:rPr lang="en-US" dirty="0"/>
              <a:t>Does the idea solve a problem in the community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Ie</a:t>
            </a:r>
            <a:r>
              <a:rPr lang="en-US" dirty="0" smtClean="0"/>
              <a:t>: Youth Hub – Problem (Youth don’t have a space to hang out in)</a:t>
            </a:r>
            <a:endParaRPr lang="en-US" dirty="0"/>
          </a:p>
          <a:p>
            <a:r>
              <a:rPr lang="en-US" dirty="0" smtClean="0"/>
              <a:t>Has </a:t>
            </a:r>
            <a:r>
              <a:rPr lang="en-US" dirty="0"/>
              <a:t>it been completed before in another community?</a:t>
            </a:r>
          </a:p>
          <a:p>
            <a:r>
              <a:rPr lang="en-US" dirty="0"/>
              <a:t>Why is the </a:t>
            </a:r>
            <a:r>
              <a:rPr lang="en-US" dirty="0" smtClean="0"/>
              <a:t>idea you’re promoting </a:t>
            </a:r>
            <a:r>
              <a:rPr lang="en-US" dirty="0"/>
              <a:t>the </a:t>
            </a:r>
            <a:r>
              <a:rPr lang="en-US" dirty="0" smtClean="0"/>
              <a:t>best above others?</a:t>
            </a:r>
          </a:p>
          <a:p>
            <a:pPr lvl="1"/>
            <a:r>
              <a:rPr lang="en-US" dirty="0" err="1" smtClean="0"/>
              <a:t>Ie</a:t>
            </a:r>
            <a:r>
              <a:rPr lang="en-US" dirty="0" smtClean="0"/>
              <a:t>: How many could it effect?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172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budget for the overall project?</a:t>
            </a:r>
          </a:p>
          <a:p>
            <a:r>
              <a:rPr lang="en-US" dirty="0" smtClean="0"/>
              <a:t>Will there be a cost to the municipality?</a:t>
            </a:r>
          </a:p>
          <a:p>
            <a:r>
              <a:rPr lang="en-US" dirty="0" smtClean="0"/>
              <a:t>How are you going to raise funds?</a:t>
            </a:r>
          </a:p>
          <a:p>
            <a:r>
              <a:rPr lang="en-US" dirty="0" smtClean="0"/>
              <a:t>Do you already have funds to contribute?</a:t>
            </a:r>
          </a:p>
          <a:p>
            <a:r>
              <a:rPr lang="en-US" dirty="0" smtClean="0"/>
              <a:t>What is the perceived value of the project?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085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the project going to be implemented?</a:t>
            </a:r>
          </a:p>
          <a:p>
            <a:r>
              <a:rPr lang="en-US" dirty="0"/>
              <a:t>Is the idea of substantial benefit to the community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4073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515</TotalTime>
  <Words>638</Words>
  <Application>Microsoft Office PowerPoint</Application>
  <PresentationFormat>Widescreen</PresentationFormat>
  <Paragraphs>115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Gill Sans MT</vt:lpstr>
      <vt:lpstr>Wingdings 2</vt:lpstr>
      <vt:lpstr>Dividend</vt:lpstr>
      <vt:lpstr>The BUSINESS OF PROPOSALS</vt:lpstr>
      <vt:lpstr>Callise Loos</vt:lpstr>
      <vt:lpstr>Proposal Writing for municipal council</vt:lpstr>
      <vt:lpstr>But first, do your market research &amp; gather information</vt:lpstr>
      <vt:lpstr>How to do research?</vt:lpstr>
      <vt:lpstr>4ps of marketing</vt:lpstr>
      <vt:lpstr>Product – New Initiative</vt:lpstr>
      <vt:lpstr>price</vt:lpstr>
      <vt:lpstr>place</vt:lpstr>
      <vt:lpstr>Promotion – community engagement &amp; buy in</vt:lpstr>
      <vt:lpstr>Put the plan &amp; presentation together</vt:lpstr>
      <vt:lpstr>Proposal contents</vt:lpstr>
      <vt:lpstr>Proposal contents</vt:lpstr>
      <vt:lpstr>examples</vt:lpstr>
      <vt:lpstr>Market research 2011-2013</vt:lpstr>
      <vt:lpstr>Plan 2014 - 2016</vt:lpstr>
      <vt:lpstr>Wellington plowmen’s reasoning</vt:lpstr>
      <vt:lpstr>Getting support &amp; engagement from community</vt:lpstr>
      <vt:lpstr>Strong brand &amp; visibility in the COMMUNITY</vt:lpstr>
      <vt:lpstr>Create ownership in the community</vt:lpstr>
      <vt:lpstr>PowerPoint Presentation</vt:lpstr>
      <vt:lpstr>examples</vt:lpstr>
      <vt:lpstr>Community engagement</vt:lpstr>
      <vt:lpstr>Thank -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BUSINESS OF PROPOSALS</dc:title>
  <dc:creator>Callise Loos</dc:creator>
  <cp:lastModifiedBy>Monika McKean</cp:lastModifiedBy>
  <cp:revision>17</cp:revision>
  <dcterms:created xsi:type="dcterms:W3CDTF">2019-09-23T18:42:04Z</dcterms:created>
  <dcterms:modified xsi:type="dcterms:W3CDTF">2019-09-25T11:16:11Z</dcterms:modified>
</cp:coreProperties>
</file>