
<file path=[Content_Types].xml><?xml version="1.0" encoding="utf-8"?>
<Types xmlns="http://schemas.openxmlformats.org/package/2006/content-types">
  <Default Extension="bmp" ContentType="image/bmp"/>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134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F4A693A-162D-45A5-BA26-BCF3AFABF892}" type="datetimeFigureOut">
              <a:rPr lang="en-CA" smtClean="0"/>
              <a:t>2019-09-21</a:t>
            </a:fld>
            <a:endParaRPr lang="en-CA"/>
          </a:p>
        </p:txBody>
      </p:sp>
      <p:sp>
        <p:nvSpPr>
          <p:cNvPr id="17" name="Footer Placeholder 16"/>
          <p:cNvSpPr>
            <a:spLocks noGrp="1"/>
          </p:cNvSpPr>
          <p:nvPr>
            <p:ph type="ftr" sz="quarter" idx="11"/>
          </p:nvPr>
        </p:nvSpPr>
        <p:spPr/>
        <p:txBody>
          <a:bodyPr/>
          <a:lstStyle/>
          <a:p>
            <a:endParaRPr lang="en-CA"/>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AF9E71CF-C9AC-4262-B94F-CDADD2E0B6D2}" type="slidenum">
              <a:rPr lang="en-CA" smtClean="0"/>
              <a:t>‹#›</a:t>
            </a:fld>
            <a:endParaRPr lang="en-CA"/>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F4A693A-162D-45A5-BA26-BCF3AFABF892}" type="datetimeFigureOut">
              <a:rPr lang="en-CA" smtClean="0"/>
              <a:t>2019-09-21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AF9E71CF-C9AC-4262-B94F-CDADD2E0B6D2}" type="slidenum">
              <a:rPr lang="en-CA" smtClean="0"/>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F4A693A-162D-45A5-BA26-BCF3AFABF892}" type="datetimeFigureOut">
              <a:rPr lang="en-CA" smtClean="0"/>
              <a:t>2019-09-21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AF9E71CF-C9AC-4262-B94F-CDADD2E0B6D2}" type="slidenum">
              <a:rPr lang="en-CA" smtClean="0"/>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F4A693A-162D-45A5-BA26-BCF3AFABF892}" type="datetimeFigureOut">
              <a:rPr lang="en-CA" smtClean="0"/>
              <a:t>2019-09-21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AF9E71CF-C9AC-4262-B94F-CDADD2E0B6D2}" type="slidenum">
              <a:rPr lang="en-CA" smtClean="0"/>
              <a:t>‹#›</a:t>
            </a:fld>
            <a:endParaRPr lang="en-CA"/>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F4A693A-162D-45A5-BA26-BCF3AFABF892}" type="datetimeFigureOut">
              <a:rPr lang="en-CA" smtClean="0"/>
              <a:t>2019-09-21</a:t>
            </a:fld>
            <a:endParaRPr lang="en-CA"/>
          </a:p>
        </p:txBody>
      </p:sp>
      <p:sp>
        <p:nvSpPr>
          <p:cNvPr id="5" name="Footer Placeholder 4"/>
          <p:cNvSpPr>
            <a:spLocks noGrp="1"/>
          </p:cNvSpPr>
          <p:nvPr>
            <p:ph type="ftr" sz="quarter" idx="11"/>
          </p:nvPr>
        </p:nvSpPr>
        <p:spPr>
          <a:xfrm>
            <a:off x="800100" y="6172200"/>
            <a:ext cx="4000500" cy="457200"/>
          </a:xfrm>
        </p:spPr>
        <p:txBody>
          <a:bodyPr/>
          <a:lstStyle/>
          <a:p>
            <a:endParaRPr lang="en-CA"/>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AF9E71CF-C9AC-4262-B94F-CDADD2E0B6D2}" type="slidenum">
              <a:rPr lang="en-CA" smtClean="0"/>
              <a:t>‹#›</a:t>
            </a:fld>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F4A693A-162D-45A5-BA26-BCF3AFABF892}" type="datetimeFigureOut">
              <a:rPr lang="en-CA" smtClean="0"/>
              <a:t>2019-09-21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AF9E71CF-C9AC-4262-B94F-CDADD2E0B6D2}" type="slidenum">
              <a:rPr lang="en-CA" smtClean="0"/>
              <a:t>‹#›</a:t>
            </a:fld>
            <a:endParaRPr lang="en-CA"/>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F4A693A-162D-45A5-BA26-BCF3AFABF892}" type="datetimeFigureOut">
              <a:rPr lang="en-CA" smtClean="0"/>
              <a:t>2019-09-21</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AF9E71CF-C9AC-4262-B94F-CDADD2E0B6D2}" type="slidenum">
              <a:rPr lang="en-CA" smtClean="0"/>
              <a:t>‹#›</a:t>
            </a:fld>
            <a:endParaRPr lang="en-CA"/>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F4A693A-162D-45A5-BA26-BCF3AFABF892}" type="datetimeFigureOut">
              <a:rPr lang="en-CA" smtClean="0"/>
              <a:t>2019-09-21</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AF9E71CF-C9AC-4262-B94F-CDADD2E0B6D2}" type="slidenum">
              <a:rPr lang="en-CA" smtClean="0"/>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4A693A-162D-45A5-BA26-BCF3AFABF892}" type="datetimeFigureOut">
              <a:rPr lang="en-CA" smtClean="0"/>
              <a:t>2019-09-21</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AF9E71CF-C9AC-4262-B94F-CDADD2E0B6D2}" type="slidenum">
              <a:rPr lang="en-CA" smtClean="0"/>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F4A693A-162D-45A5-BA26-BCF3AFABF892}" type="datetimeFigureOut">
              <a:rPr lang="en-CA" smtClean="0"/>
              <a:t>2019-09-21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AF9E71CF-C9AC-4262-B94F-CDADD2E0B6D2}" type="slidenum">
              <a:rPr lang="en-CA" smtClean="0"/>
              <a:t>‹#›</a:t>
            </a:fld>
            <a:endParaRPr lang="en-CA"/>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F4A693A-162D-45A5-BA26-BCF3AFABF892}" type="datetimeFigureOut">
              <a:rPr lang="en-CA" smtClean="0"/>
              <a:t>2019-09-21</a:t>
            </a:fld>
            <a:endParaRPr lang="en-CA"/>
          </a:p>
        </p:txBody>
      </p:sp>
      <p:sp>
        <p:nvSpPr>
          <p:cNvPr id="6" name="Footer Placeholder 5"/>
          <p:cNvSpPr>
            <a:spLocks noGrp="1"/>
          </p:cNvSpPr>
          <p:nvPr>
            <p:ph type="ftr" sz="quarter" idx="11"/>
          </p:nvPr>
        </p:nvSpPr>
        <p:spPr>
          <a:xfrm>
            <a:off x="914400" y="6172200"/>
            <a:ext cx="3886200" cy="457200"/>
          </a:xfrm>
        </p:spPr>
        <p:txBody>
          <a:bodyPr/>
          <a:lstStyle/>
          <a:p>
            <a:endParaRPr lang="en-CA"/>
          </a:p>
        </p:txBody>
      </p:sp>
      <p:sp>
        <p:nvSpPr>
          <p:cNvPr id="7" name="Slide Number Placeholder 6"/>
          <p:cNvSpPr>
            <a:spLocks noGrp="1"/>
          </p:cNvSpPr>
          <p:nvPr>
            <p:ph type="sldNum" sz="quarter" idx="12"/>
          </p:nvPr>
        </p:nvSpPr>
        <p:spPr>
          <a:xfrm>
            <a:off x="146304" y="6208776"/>
            <a:ext cx="457200" cy="457200"/>
          </a:xfrm>
        </p:spPr>
        <p:txBody>
          <a:bodyPr/>
          <a:lstStyle/>
          <a:p>
            <a:fld id="{AF9E71CF-C9AC-4262-B94F-CDADD2E0B6D2}" type="slidenum">
              <a:rPr lang="en-CA" smtClean="0"/>
              <a:t>‹#›</a:t>
            </a:fld>
            <a:endParaRPr lang="en-CA"/>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F4A693A-162D-45A5-BA26-BCF3AFABF892}" type="datetimeFigureOut">
              <a:rPr lang="en-CA" smtClean="0"/>
              <a:t>2019-09-21</a:t>
            </a:fld>
            <a:endParaRPr lang="en-CA"/>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CA"/>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F9E71CF-C9AC-4262-B94F-CDADD2E0B6D2}" type="slidenum">
              <a:rPr lang="en-CA" smtClean="0"/>
              <a:t>‹#›</a:t>
            </a:fld>
            <a:endParaRPr lang="en-C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kin-u.ca/"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canada.ca/en/revenue-agency/services/forms-publications/forms/t2short.html" TargetMode="External"/><Relationship Id="rId2" Type="http://schemas.openxmlformats.org/officeDocument/2006/relationships/hyperlink" Target="https://www.ontario.ca/page/annual-return-filing-corporations-information-act#section-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ikin.c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55776" y="3284984"/>
            <a:ext cx="6400800" cy="804664"/>
          </a:xfrm>
        </p:spPr>
        <p:txBody>
          <a:bodyPr>
            <a:normAutofit fontScale="85000" lnSpcReduction="10000"/>
          </a:bodyPr>
          <a:lstStyle/>
          <a:p>
            <a:r>
              <a:rPr lang="en-CA" sz="4800" b="1" i="1" dirty="0" smtClean="0">
                <a:latin typeface="Calibri" pitchFamily="34" charset="0"/>
                <a:cs typeface="Calibri" pitchFamily="34" charset="0"/>
              </a:rPr>
              <a:t>IT’S EASY PEASY , SERIOUSLY</a:t>
            </a:r>
          </a:p>
          <a:p>
            <a:endParaRPr lang="en-CA" sz="4800" b="1" i="1" dirty="0">
              <a:latin typeface="Calibri" pitchFamily="34" charset="0"/>
              <a:cs typeface="Calibri" pitchFamily="34" charset="0"/>
            </a:endParaRPr>
          </a:p>
        </p:txBody>
      </p:sp>
      <p:sp>
        <p:nvSpPr>
          <p:cNvPr id="2" name="Title 1"/>
          <p:cNvSpPr>
            <a:spLocks noGrp="1"/>
          </p:cNvSpPr>
          <p:nvPr>
            <p:ph type="ctrTitle"/>
          </p:nvPr>
        </p:nvSpPr>
        <p:spPr>
          <a:solidFill>
            <a:srgbClr val="FF0000"/>
          </a:solidFill>
          <a:ln>
            <a:solidFill>
              <a:srgbClr val="C00000"/>
            </a:solidFill>
          </a:ln>
        </p:spPr>
        <p:txBody>
          <a:bodyPr>
            <a:normAutofit/>
          </a:bodyPr>
          <a:lstStyle/>
          <a:p>
            <a:r>
              <a:rPr lang="en-CA" sz="4400" b="1" dirty="0" smtClean="0"/>
              <a:t>RISK MANAGEMENT 101</a:t>
            </a:r>
            <a:endParaRPr lang="en-CA" sz="44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045" y="4005064"/>
            <a:ext cx="2571429" cy="2628571"/>
          </a:xfrm>
          <a:prstGeom prst="rect">
            <a:avLst/>
          </a:prstGeom>
        </p:spPr>
      </p:pic>
    </p:spTree>
    <p:extLst>
      <p:ext uri="{BB962C8B-B14F-4D97-AF65-F5344CB8AC3E}">
        <p14:creationId xmlns:p14="http://schemas.microsoft.com/office/powerpoint/2010/main" val="15153195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363272" cy="1426170"/>
          </a:xfrm>
          <a:solidFill>
            <a:srgbClr val="FF0000"/>
          </a:solidFill>
        </p:spPr>
        <p:txBody>
          <a:bodyPr>
            <a:normAutofit fontScale="90000"/>
          </a:bodyPr>
          <a:lstStyle/>
          <a:p>
            <a:r>
              <a:rPr lang="en-CA" sz="4800" b="1" dirty="0" smtClean="0">
                <a:solidFill>
                  <a:schemeClr val="bg1"/>
                </a:solidFill>
              </a:rPr>
              <a:t>ONLINE RISK MANAGEMENT TRAINING</a:t>
            </a:r>
            <a:endParaRPr lang="en-CA" sz="4800" b="1" dirty="0">
              <a:solidFill>
                <a:schemeClr val="bg1"/>
              </a:solidFill>
            </a:endParaRPr>
          </a:p>
        </p:txBody>
      </p:sp>
      <p:sp>
        <p:nvSpPr>
          <p:cNvPr id="3" name="Content Placeholder 2"/>
          <p:cNvSpPr>
            <a:spLocks noGrp="1"/>
          </p:cNvSpPr>
          <p:nvPr>
            <p:ph sz="quarter" idx="1"/>
          </p:nvPr>
        </p:nvSpPr>
        <p:spPr>
          <a:xfrm>
            <a:off x="251520" y="1844824"/>
            <a:ext cx="8640960" cy="4536504"/>
          </a:xfrm>
        </p:spPr>
        <p:txBody>
          <a:bodyPr>
            <a:noAutofit/>
          </a:bodyPr>
          <a:lstStyle/>
          <a:p>
            <a:r>
              <a:rPr lang="en-CA" sz="1800" dirty="0">
                <a:latin typeface="Calibri" pitchFamily="34" charset="0"/>
                <a:cs typeface="Calibri" pitchFamily="34" charset="0"/>
              </a:rPr>
              <a:t>We have 5 risk management modules. These can be found on </a:t>
            </a:r>
            <a:r>
              <a:rPr lang="en-CA" sz="1800" dirty="0" err="1" smtClean="0">
                <a:latin typeface="Calibri" pitchFamily="34" charset="0"/>
                <a:cs typeface="Calibri" pitchFamily="34" charset="0"/>
              </a:rPr>
              <a:t>KinU</a:t>
            </a:r>
            <a:r>
              <a:rPr lang="en-CA" sz="1800" dirty="0" smtClean="0">
                <a:latin typeface="Calibri" pitchFamily="34" charset="0"/>
                <a:cs typeface="Calibri" pitchFamily="34" charset="0"/>
              </a:rPr>
              <a:t> at </a:t>
            </a:r>
            <a:r>
              <a:rPr lang="en-CA" sz="1800" dirty="0" smtClean="0">
                <a:latin typeface="Calibri" pitchFamily="34" charset="0"/>
                <a:cs typeface="Calibri" pitchFamily="34" charset="0"/>
                <a:hlinkClick r:id="rId2"/>
              </a:rPr>
              <a:t>www.kin-u.ca</a:t>
            </a:r>
            <a:r>
              <a:rPr lang="en-CA" sz="1800" dirty="0" smtClean="0">
                <a:latin typeface="Calibri" pitchFamily="34" charset="0"/>
                <a:cs typeface="Calibri" pitchFamily="34" charset="0"/>
              </a:rPr>
              <a:t> .  All </a:t>
            </a:r>
            <a:r>
              <a:rPr lang="en-CA" sz="1800" dirty="0">
                <a:latin typeface="Calibri" pitchFamily="34" charset="0"/>
                <a:cs typeface="Calibri" pitchFamily="34" charset="0"/>
              </a:rPr>
              <a:t>C</a:t>
            </a:r>
            <a:r>
              <a:rPr lang="en-CA" sz="1800" dirty="0" smtClean="0">
                <a:latin typeface="Calibri" pitchFamily="34" charset="0"/>
                <a:cs typeface="Calibri" pitchFamily="34" charset="0"/>
              </a:rPr>
              <a:t>lub Risk Managers, at minimum, are encouraged to take this training to be familiar with the processes. </a:t>
            </a:r>
          </a:p>
          <a:p>
            <a:r>
              <a:rPr lang="en-CA" sz="1800" dirty="0" smtClean="0">
                <a:latin typeface="Calibri" pitchFamily="34" charset="0"/>
                <a:cs typeface="Calibri" pitchFamily="34" charset="0"/>
              </a:rPr>
              <a:t>A </a:t>
            </a:r>
            <a:r>
              <a:rPr lang="en-CA" sz="1800" dirty="0">
                <a:latin typeface="Calibri" pitchFamily="34" charset="0"/>
                <a:cs typeface="Calibri" pitchFamily="34" charset="0"/>
              </a:rPr>
              <a:t>Step by step how to complete the Certificate of Insurance Request Form is also available.</a:t>
            </a:r>
          </a:p>
          <a:p>
            <a:pPr marL="0" indent="0">
              <a:buNone/>
            </a:pPr>
            <a:endParaRPr lang="en-CA" sz="1800" dirty="0" smtClean="0">
              <a:latin typeface="Calibri" pitchFamily="34" charset="0"/>
              <a:cs typeface="Calibri" pitchFamily="34" charset="0"/>
            </a:endParaRPr>
          </a:p>
          <a:p>
            <a:pPr marL="0" indent="0">
              <a:buNone/>
            </a:pPr>
            <a:r>
              <a:rPr lang="en-CA" sz="2000" b="1" dirty="0" smtClean="0">
                <a:latin typeface="Calibri" pitchFamily="34" charset="0"/>
                <a:cs typeface="Calibri" pitchFamily="34" charset="0"/>
              </a:rPr>
              <a:t>MODULES ARE AS FOLLOWS:</a:t>
            </a:r>
            <a:endParaRPr lang="en-CA" sz="2000" b="1" dirty="0">
              <a:latin typeface="Calibri" pitchFamily="34" charset="0"/>
              <a:cs typeface="Calibri" pitchFamily="34" charset="0"/>
            </a:endParaRPr>
          </a:p>
          <a:p>
            <a:pPr>
              <a:buFont typeface="Wingdings" pitchFamily="2" charset="2"/>
              <a:buChar char="Ø"/>
            </a:pPr>
            <a:r>
              <a:rPr lang="en-CA" sz="1800" dirty="0">
                <a:latin typeface="Calibri" pitchFamily="34" charset="0"/>
                <a:cs typeface="Calibri" pitchFamily="34" charset="0"/>
              </a:rPr>
              <a:t>Module 1: Introduction to Risk Management</a:t>
            </a:r>
          </a:p>
          <a:p>
            <a:pPr>
              <a:buFont typeface="Wingdings" pitchFamily="2" charset="2"/>
              <a:buChar char="Ø"/>
            </a:pPr>
            <a:r>
              <a:rPr lang="en-CA" sz="1800" dirty="0">
                <a:latin typeface="Calibri" pitchFamily="34" charset="0"/>
                <a:cs typeface="Calibri" pitchFamily="34" charset="0"/>
              </a:rPr>
              <a:t>Module 2: Assessing Risks</a:t>
            </a:r>
          </a:p>
          <a:p>
            <a:pPr>
              <a:buFont typeface="Wingdings" pitchFamily="2" charset="2"/>
              <a:buChar char="Ø"/>
            </a:pPr>
            <a:r>
              <a:rPr lang="en-CA" sz="1800" dirty="0">
                <a:latin typeface="Calibri" pitchFamily="34" charset="0"/>
                <a:cs typeface="Calibri" pitchFamily="34" charset="0"/>
              </a:rPr>
              <a:t>Module 3: Risk Management Best Practices for Kin</a:t>
            </a:r>
          </a:p>
          <a:p>
            <a:pPr>
              <a:buFont typeface="Wingdings" pitchFamily="2" charset="2"/>
              <a:buChar char="Ø"/>
            </a:pPr>
            <a:r>
              <a:rPr lang="en-CA" sz="1800" dirty="0">
                <a:latin typeface="Calibri" pitchFamily="34" charset="0"/>
                <a:cs typeface="Calibri" pitchFamily="34" charset="0"/>
              </a:rPr>
              <a:t>Module 4: Basics in Reporting</a:t>
            </a:r>
          </a:p>
          <a:p>
            <a:pPr>
              <a:buFont typeface="Wingdings" pitchFamily="2" charset="2"/>
              <a:buChar char="Ø"/>
            </a:pPr>
            <a:r>
              <a:rPr lang="en-CA" sz="1800" dirty="0">
                <a:latin typeface="Calibri" pitchFamily="34" charset="0"/>
                <a:cs typeface="Calibri" pitchFamily="34" charset="0"/>
              </a:rPr>
              <a:t>Module 5: Risk Management Requirements</a:t>
            </a:r>
            <a:endParaRPr lang="en-CA" sz="1800" dirty="0">
              <a:latin typeface="Calibri" pitchFamily="34" charset="0"/>
              <a:cs typeface="Calibri" pitchFamily="34" charset="0"/>
            </a:endParaRPr>
          </a:p>
        </p:txBody>
      </p:sp>
    </p:spTree>
    <p:extLst>
      <p:ext uri="{BB962C8B-B14F-4D97-AF65-F5344CB8AC3E}">
        <p14:creationId xmlns:p14="http://schemas.microsoft.com/office/powerpoint/2010/main" val="18995795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363272" cy="850106"/>
          </a:xfrm>
          <a:solidFill>
            <a:srgbClr val="FF0000"/>
          </a:solidFill>
        </p:spPr>
        <p:txBody>
          <a:bodyPr>
            <a:normAutofit fontScale="90000"/>
          </a:bodyPr>
          <a:lstStyle/>
          <a:p>
            <a:r>
              <a:rPr lang="en-CA" sz="4800" b="1" dirty="0" smtClean="0">
                <a:solidFill>
                  <a:schemeClr val="bg1"/>
                </a:solidFill>
              </a:rPr>
              <a:t>WHO TO GO TO … </a:t>
            </a:r>
            <a:endParaRPr lang="en-CA" sz="4800" b="1" dirty="0">
              <a:solidFill>
                <a:schemeClr val="bg1"/>
              </a:solidFill>
            </a:endParaRPr>
          </a:p>
        </p:txBody>
      </p:sp>
      <p:sp>
        <p:nvSpPr>
          <p:cNvPr id="3" name="Content Placeholder 2"/>
          <p:cNvSpPr>
            <a:spLocks noGrp="1"/>
          </p:cNvSpPr>
          <p:nvPr>
            <p:ph sz="quarter" idx="1"/>
          </p:nvPr>
        </p:nvSpPr>
        <p:spPr>
          <a:xfrm>
            <a:off x="251520" y="1412776"/>
            <a:ext cx="8640960" cy="4536504"/>
          </a:xfrm>
        </p:spPr>
        <p:txBody>
          <a:bodyPr>
            <a:noAutofit/>
          </a:bodyPr>
          <a:lstStyle/>
          <a:p>
            <a:r>
              <a:rPr lang="en-CA" sz="2800" dirty="0" smtClean="0">
                <a:latin typeface="Calibri" pitchFamily="34" charset="0"/>
                <a:cs typeface="Calibri" pitchFamily="34" charset="0"/>
              </a:rPr>
              <a:t>BEST AND FIRST STEP FOR ALL CLUBS .. Ensure you have an educated </a:t>
            </a:r>
            <a:r>
              <a:rPr lang="en-CA" sz="2800" b="1" dirty="0" smtClean="0">
                <a:solidFill>
                  <a:schemeClr val="accent1">
                    <a:lumMod val="60000"/>
                    <a:lumOff val="40000"/>
                  </a:schemeClr>
                </a:solidFill>
                <a:latin typeface="Calibri" pitchFamily="34" charset="0"/>
                <a:cs typeface="Calibri" pitchFamily="34" charset="0"/>
              </a:rPr>
              <a:t>CLUB RISK MANAGER</a:t>
            </a:r>
          </a:p>
          <a:p>
            <a:r>
              <a:rPr lang="en-CA" sz="2800" dirty="0" smtClean="0">
                <a:latin typeface="Calibri" pitchFamily="34" charset="0"/>
                <a:cs typeface="Calibri" pitchFamily="34" charset="0"/>
              </a:rPr>
              <a:t>Your Deputy Governors are learning this information first hand, and are a reliable go to for assistance</a:t>
            </a:r>
          </a:p>
          <a:p>
            <a:r>
              <a:rPr lang="en-CA" sz="2800" dirty="0" smtClean="0">
                <a:latin typeface="Calibri" pitchFamily="34" charset="0"/>
                <a:cs typeface="Calibri" pitchFamily="34" charset="0"/>
              </a:rPr>
              <a:t>Your District Risk Manager, Monika McKean</a:t>
            </a:r>
          </a:p>
          <a:p>
            <a:r>
              <a:rPr lang="en-CA" sz="2800" dirty="0" smtClean="0">
                <a:latin typeface="Calibri" pitchFamily="34" charset="0"/>
                <a:cs typeface="Calibri" pitchFamily="34" charset="0"/>
              </a:rPr>
              <a:t>Your District Executive Team “We are One”</a:t>
            </a:r>
          </a:p>
          <a:p>
            <a:r>
              <a:rPr lang="en-CA" sz="2800" dirty="0" smtClean="0">
                <a:latin typeface="Calibri" pitchFamily="34" charset="0"/>
                <a:cs typeface="Calibri" pitchFamily="34" charset="0"/>
              </a:rPr>
              <a:t>National Risk Management Co-Ordinator Melanie </a:t>
            </a:r>
            <a:r>
              <a:rPr lang="en-CA" sz="2800" dirty="0" err="1" smtClean="0">
                <a:latin typeface="Calibri" pitchFamily="34" charset="0"/>
                <a:cs typeface="Calibri" pitchFamily="34" charset="0"/>
              </a:rPr>
              <a:t>Nieson</a:t>
            </a:r>
            <a:endParaRPr lang="en-CA" sz="2800" dirty="0">
              <a:latin typeface="Calibri" pitchFamily="34" charset="0"/>
              <a:cs typeface="Calibri" pitchFamily="34" charset="0"/>
            </a:endParaRPr>
          </a:p>
        </p:txBody>
      </p:sp>
    </p:spTree>
    <p:extLst>
      <p:ext uri="{BB962C8B-B14F-4D97-AF65-F5344CB8AC3E}">
        <p14:creationId xmlns:p14="http://schemas.microsoft.com/office/powerpoint/2010/main" val="24758966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200400"/>
            <a:ext cx="6516960" cy="1164704"/>
          </a:xfrm>
        </p:spPr>
        <p:txBody>
          <a:bodyPr>
            <a:normAutofit fontScale="55000" lnSpcReduction="20000"/>
          </a:bodyPr>
          <a:lstStyle/>
          <a:p>
            <a:r>
              <a:rPr lang="en-CA" sz="4800" b="1" i="1" dirty="0">
                <a:latin typeface="Calibri" pitchFamily="34" charset="0"/>
                <a:cs typeface="Calibri" pitchFamily="34" charset="0"/>
              </a:rPr>
              <a:t>Strengthening our members on their path to leadership in Kin, community and personal life through quality </a:t>
            </a:r>
            <a:r>
              <a:rPr lang="en-CA" sz="4800" b="1" i="1" dirty="0" smtClean="0">
                <a:latin typeface="Calibri" pitchFamily="34" charset="0"/>
                <a:cs typeface="Calibri" pitchFamily="34" charset="0"/>
              </a:rPr>
              <a:t>education.</a:t>
            </a:r>
            <a:endParaRPr lang="en-CA" sz="4800" b="1" i="1" dirty="0">
              <a:latin typeface="Calibri" pitchFamily="34" charset="0"/>
              <a:cs typeface="Calibri" pitchFamily="34" charset="0"/>
            </a:endParaRPr>
          </a:p>
        </p:txBody>
      </p:sp>
      <p:sp>
        <p:nvSpPr>
          <p:cNvPr id="2" name="Title 1"/>
          <p:cNvSpPr>
            <a:spLocks noGrp="1"/>
          </p:cNvSpPr>
          <p:nvPr>
            <p:ph type="ctrTitle"/>
          </p:nvPr>
        </p:nvSpPr>
        <p:spPr>
          <a:solidFill>
            <a:srgbClr val="FF0000"/>
          </a:solidFill>
          <a:ln>
            <a:solidFill>
              <a:srgbClr val="C00000"/>
            </a:solidFill>
          </a:ln>
        </p:spPr>
        <p:txBody>
          <a:bodyPr>
            <a:normAutofit/>
          </a:bodyPr>
          <a:lstStyle/>
          <a:p>
            <a:r>
              <a:rPr lang="en-CA" sz="4400" b="1" dirty="0" smtClean="0"/>
              <a:t>RISK MANAGEMENT 101</a:t>
            </a:r>
            <a:endParaRPr lang="en-CA" sz="44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63888" y="4684696"/>
            <a:ext cx="1931223" cy="1974138"/>
          </a:xfrm>
          <a:prstGeom prst="rect">
            <a:avLst/>
          </a:prstGeom>
        </p:spPr>
      </p:pic>
    </p:spTree>
    <p:extLst>
      <p:ext uri="{BB962C8B-B14F-4D97-AF65-F5344CB8AC3E}">
        <p14:creationId xmlns:p14="http://schemas.microsoft.com/office/powerpoint/2010/main" val="257182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0000"/>
          </a:solidFill>
        </p:spPr>
        <p:txBody>
          <a:bodyPr>
            <a:normAutofit/>
          </a:bodyPr>
          <a:lstStyle/>
          <a:p>
            <a:r>
              <a:rPr lang="en-CA" sz="4800" b="1" dirty="0" smtClean="0">
                <a:solidFill>
                  <a:schemeClr val="bg1"/>
                </a:solidFill>
              </a:rPr>
              <a:t>WHAT’S DUE WHEN</a:t>
            </a:r>
            <a:endParaRPr lang="en-CA" sz="4800" b="1" dirty="0">
              <a:solidFill>
                <a:schemeClr val="bg1"/>
              </a:solidFill>
            </a:endParaRPr>
          </a:p>
        </p:txBody>
      </p:sp>
      <p:sp>
        <p:nvSpPr>
          <p:cNvPr id="3" name="Content Placeholder 2"/>
          <p:cNvSpPr>
            <a:spLocks noGrp="1"/>
          </p:cNvSpPr>
          <p:nvPr>
            <p:ph sz="quarter" idx="1"/>
          </p:nvPr>
        </p:nvSpPr>
        <p:spPr/>
        <p:txBody>
          <a:bodyPr/>
          <a:lstStyle/>
          <a:p>
            <a:r>
              <a:rPr lang="en-CA" b="1" dirty="0" smtClean="0">
                <a:latin typeface="Calibri" pitchFamily="34" charset="0"/>
                <a:cs typeface="Calibri" pitchFamily="34" charset="0"/>
              </a:rPr>
              <a:t>LET’S LOOK AT NOVEMBER 15</a:t>
            </a:r>
            <a:r>
              <a:rPr lang="en-CA" b="1" baseline="30000" dirty="0" smtClean="0">
                <a:latin typeface="Calibri" pitchFamily="34" charset="0"/>
                <a:cs typeface="Calibri" pitchFamily="34" charset="0"/>
              </a:rPr>
              <a:t>TH - </a:t>
            </a:r>
            <a:r>
              <a:rPr lang="en-CA" b="1" dirty="0" smtClean="0">
                <a:latin typeface="Calibri" pitchFamily="34" charset="0"/>
                <a:cs typeface="Calibri" pitchFamily="34" charset="0"/>
              </a:rPr>
              <a:t> MAGIC DAY!!</a:t>
            </a:r>
          </a:p>
          <a:p>
            <a:pPr lvl="1"/>
            <a:r>
              <a:rPr lang="en-CA" dirty="0" smtClean="0">
                <a:latin typeface="Calibri" pitchFamily="34" charset="0"/>
                <a:cs typeface="Calibri" pitchFamily="34" charset="0"/>
              </a:rPr>
              <a:t>Insurance reporting form</a:t>
            </a:r>
          </a:p>
          <a:p>
            <a:pPr lvl="1"/>
            <a:r>
              <a:rPr lang="en-CA" dirty="0" smtClean="0">
                <a:latin typeface="Calibri" pitchFamily="34" charset="0"/>
                <a:cs typeface="Calibri" pitchFamily="34" charset="0"/>
              </a:rPr>
              <a:t>Proof of Incorporation</a:t>
            </a:r>
          </a:p>
          <a:p>
            <a:pPr lvl="1"/>
            <a:r>
              <a:rPr lang="en-CA" dirty="0" smtClean="0">
                <a:latin typeface="Calibri" pitchFamily="34" charset="0"/>
                <a:cs typeface="Calibri" pitchFamily="34" charset="0"/>
              </a:rPr>
              <a:t>Proof of Tax Filing (in Ontario your Incorporation and T2 are submitted together)  NOTE:  submission proof required for PREVIOUS year</a:t>
            </a:r>
          </a:p>
          <a:p>
            <a:pPr lvl="1"/>
            <a:r>
              <a:rPr lang="en-CA" dirty="0" smtClean="0">
                <a:latin typeface="Calibri" pitchFamily="34" charset="0"/>
                <a:cs typeface="Calibri" pitchFamily="34" charset="0"/>
              </a:rPr>
              <a:t>First National Dues payment</a:t>
            </a:r>
          </a:p>
          <a:p>
            <a:pPr lvl="1"/>
            <a:r>
              <a:rPr lang="en-CA" dirty="0" smtClean="0">
                <a:latin typeface="Calibri" pitchFamily="34" charset="0"/>
                <a:cs typeface="Calibri" pitchFamily="34" charset="0"/>
              </a:rPr>
              <a:t>Accident Benefits selection</a:t>
            </a:r>
          </a:p>
          <a:p>
            <a:pPr lvl="1"/>
            <a:r>
              <a:rPr lang="en-CA" dirty="0" smtClean="0">
                <a:latin typeface="Calibri" pitchFamily="34" charset="0"/>
                <a:cs typeface="Calibri" pitchFamily="34" charset="0"/>
              </a:rPr>
              <a:t>CRC’s and Consent forms for required positions (President and Treasurer</a:t>
            </a:r>
          </a:p>
          <a:p>
            <a:pPr lvl="1"/>
            <a:r>
              <a:rPr lang="en-CA" dirty="0" smtClean="0">
                <a:latin typeface="Calibri" pitchFamily="34" charset="0"/>
                <a:cs typeface="Calibri" pitchFamily="34" charset="0"/>
              </a:rPr>
              <a:t>Member Declaration Forms</a:t>
            </a:r>
            <a:endParaRPr lang="en-CA" dirty="0">
              <a:latin typeface="Calibri" pitchFamily="34" charset="0"/>
              <a:cs typeface="Calibri" pitchFamily="34" charset="0"/>
            </a:endParaRPr>
          </a:p>
        </p:txBody>
      </p:sp>
    </p:spTree>
    <p:extLst>
      <p:ext uri="{BB962C8B-B14F-4D97-AF65-F5344CB8AC3E}">
        <p14:creationId xmlns:p14="http://schemas.microsoft.com/office/powerpoint/2010/main" val="1539696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0000"/>
          </a:solidFill>
        </p:spPr>
        <p:txBody>
          <a:bodyPr>
            <a:normAutofit/>
          </a:bodyPr>
          <a:lstStyle/>
          <a:p>
            <a:r>
              <a:rPr lang="en-CA" sz="4800" b="1" dirty="0" smtClean="0">
                <a:solidFill>
                  <a:schemeClr val="bg1"/>
                </a:solidFill>
              </a:rPr>
              <a:t>INSURANCE REPORTING</a:t>
            </a:r>
            <a:endParaRPr lang="en-CA" sz="4800" b="1" dirty="0">
              <a:solidFill>
                <a:schemeClr val="bg1"/>
              </a:solidFill>
            </a:endParaRPr>
          </a:p>
        </p:txBody>
      </p:sp>
      <p:sp>
        <p:nvSpPr>
          <p:cNvPr id="3" name="Content Placeholder 2"/>
          <p:cNvSpPr>
            <a:spLocks noGrp="1"/>
          </p:cNvSpPr>
          <p:nvPr>
            <p:ph sz="quarter" idx="1"/>
          </p:nvPr>
        </p:nvSpPr>
        <p:spPr/>
        <p:txBody>
          <a:bodyPr/>
          <a:lstStyle/>
          <a:p>
            <a:r>
              <a:rPr lang="en-CA" dirty="0" smtClean="0">
                <a:latin typeface="Calibri" pitchFamily="34" charset="0"/>
                <a:cs typeface="Calibri" pitchFamily="34" charset="0"/>
              </a:rPr>
              <a:t>Available online end of Sept / First of Oct</a:t>
            </a:r>
          </a:p>
          <a:p>
            <a:r>
              <a:rPr lang="en-CA" dirty="0" smtClean="0">
                <a:latin typeface="Calibri" pitchFamily="34" charset="0"/>
                <a:cs typeface="Calibri" pitchFamily="34" charset="0"/>
              </a:rPr>
              <a:t>Must be completed annually</a:t>
            </a:r>
          </a:p>
          <a:p>
            <a:r>
              <a:rPr lang="en-CA" dirty="0" smtClean="0">
                <a:latin typeface="Calibri" pitchFamily="34" charset="0"/>
                <a:cs typeface="Calibri" pitchFamily="34" charset="0"/>
              </a:rPr>
              <a:t>List all information required as an indication to our insurance carriers as to what to expect</a:t>
            </a:r>
          </a:p>
          <a:p>
            <a:r>
              <a:rPr lang="en-CA" dirty="0" smtClean="0">
                <a:latin typeface="Calibri" pitchFamily="34" charset="0"/>
                <a:cs typeface="Calibri" pitchFamily="34" charset="0"/>
              </a:rPr>
              <a:t>Just because it’s listed does NOT mean that you are covered; you must still request proof of insurance / insurance coverage for every event</a:t>
            </a:r>
          </a:p>
          <a:p>
            <a:pPr marL="0" indent="0">
              <a:buNone/>
            </a:pPr>
            <a:endParaRPr lang="en-CA" dirty="0">
              <a:latin typeface="Calibri" pitchFamily="34" charset="0"/>
              <a:cs typeface="Calibri" pitchFamily="34" charset="0"/>
            </a:endParaRPr>
          </a:p>
        </p:txBody>
      </p:sp>
    </p:spTree>
    <p:extLst>
      <p:ext uri="{BB962C8B-B14F-4D97-AF65-F5344CB8AC3E}">
        <p14:creationId xmlns:p14="http://schemas.microsoft.com/office/powerpoint/2010/main" val="2205227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570186"/>
          </a:xfrm>
          <a:solidFill>
            <a:srgbClr val="FF0000"/>
          </a:solidFill>
        </p:spPr>
        <p:txBody>
          <a:bodyPr>
            <a:normAutofit fontScale="90000"/>
          </a:bodyPr>
          <a:lstStyle/>
          <a:p>
            <a:r>
              <a:rPr lang="en-CA" sz="4800" b="1" dirty="0" smtClean="0">
                <a:solidFill>
                  <a:schemeClr val="bg1"/>
                </a:solidFill>
              </a:rPr>
              <a:t>INCORPORATION FILING / TAX FILING</a:t>
            </a:r>
            <a:endParaRPr lang="en-CA" sz="4800" b="1" dirty="0">
              <a:solidFill>
                <a:schemeClr val="bg1"/>
              </a:solidFill>
            </a:endParaRPr>
          </a:p>
        </p:txBody>
      </p:sp>
      <p:sp>
        <p:nvSpPr>
          <p:cNvPr id="3" name="Content Placeholder 2"/>
          <p:cNvSpPr>
            <a:spLocks noGrp="1"/>
          </p:cNvSpPr>
          <p:nvPr>
            <p:ph sz="quarter" idx="1"/>
          </p:nvPr>
        </p:nvSpPr>
        <p:spPr>
          <a:xfrm>
            <a:off x="899592" y="2132856"/>
            <a:ext cx="7772400" cy="3923928"/>
          </a:xfrm>
        </p:spPr>
        <p:txBody>
          <a:bodyPr/>
          <a:lstStyle/>
          <a:p>
            <a:r>
              <a:rPr lang="en-CA" dirty="0" smtClean="0">
                <a:latin typeface="Calibri" pitchFamily="34" charset="0"/>
                <a:cs typeface="Calibri" pitchFamily="34" charset="0"/>
              </a:rPr>
              <a:t>Information can be found at this link about requirements </a:t>
            </a:r>
            <a:r>
              <a:rPr lang="en-CA" dirty="0">
                <a:hlinkClick r:id="rId2"/>
              </a:rPr>
              <a:t>https://</a:t>
            </a:r>
            <a:r>
              <a:rPr lang="en-CA" dirty="0" smtClean="0">
                <a:hlinkClick r:id="rId2"/>
              </a:rPr>
              <a:t>www.ontario.ca/page/annual-return-filing-corporations-information-act#section-0</a:t>
            </a:r>
            <a:endParaRPr lang="en-CA" dirty="0" smtClean="0"/>
          </a:p>
          <a:p>
            <a:r>
              <a:rPr lang="en-CA" dirty="0" smtClean="0">
                <a:latin typeface="Calibri" pitchFamily="34" charset="0"/>
                <a:cs typeface="Calibri" pitchFamily="34" charset="0"/>
              </a:rPr>
              <a:t>Forms at the following: </a:t>
            </a:r>
            <a:r>
              <a:rPr lang="en-CA" dirty="0" smtClean="0">
                <a:hlinkClick r:id="rId3"/>
              </a:rPr>
              <a:t>https</a:t>
            </a:r>
            <a:r>
              <a:rPr lang="en-CA" dirty="0">
                <a:hlinkClick r:id="rId3"/>
              </a:rPr>
              <a:t>://</a:t>
            </a:r>
            <a:r>
              <a:rPr lang="en-CA" dirty="0" smtClean="0">
                <a:hlinkClick r:id="rId3"/>
              </a:rPr>
              <a:t>www.canada.ca/en/revenue-agency/services/forms-publications/forms/t2short.html</a:t>
            </a:r>
            <a:r>
              <a:rPr lang="en-CA" dirty="0" smtClean="0"/>
              <a:t> </a:t>
            </a:r>
            <a:endParaRPr lang="en-CA" dirty="0"/>
          </a:p>
          <a:p>
            <a:r>
              <a:rPr lang="en-CA" dirty="0" smtClean="0">
                <a:latin typeface="Calibri" pitchFamily="34" charset="0"/>
                <a:cs typeface="Calibri" pitchFamily="34" charset="0"/>
              </a:rPr>
              <a:t>Proof of submission must be sent to HQ (copy of your filing will suffice)</a:t>
            </a:r>
            <a:endParaRPr lang="en-CA" dirty="0">
              <a:latin typeface="Calibri" pitchFamily="34" charset="0"/>
              <a:cs typeface="Calibri" pitchFamily="34" charset="0"/>
            </a:endParaRPr>
          </a:p>
        </p:txBody>
      </p:sp>
    </p:spTree>
    <p:extLst>
      <p:ext uri="{BB962C8B-B14F-4D97-AF65-F5344CB8AC3E}">
        <p14:creationId xmlns:p14="http://schemas.microsoft.com/office/powerpoint/2010/main" val="1836442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0000"/>
          </a:solidFill>
        </p:spPr>
        <p:txBody>
          <a:bodyPr>
            <a:normAutofit/>
          </a:bodyPr>
          <a:lstStyle/>
          <a:p>
            <a:r>
              <a:rPr lang="en-CA" sz="4800" b="1" dirty="0" smtClean="0">
                <a:solidFill>
                  <a:schemeClr val="bg1"/>
                </a:solidFill>
              </a:rPr>
              <a:t>ACCIDENT INSURANCE </a:t>
            </a:r>
            <a:endParaRPr lang="en-CA" sz="4800" b="1" dirty="0">
              <a:solidFill>
                <a:schemeClr val="bg1"/>
              </a:solidFill>
            </a:endParaRPr>
          </a:p>
        </p:txBody>
      </p:sp>
      <p:sp>
        <p:nvSpPr>
          <p:cNvPr id="3" name="Content Placeholder 2"/>
          <p:cNvSpPr>
            <a:spLocks noGrp="1"/>
          </p:cNvSpPr>
          <p:nvPr>
            <p:ph sz="quarter" idx="1"/>
          </p:nvPr>
        </p:nvSpPr>
        <p:spPr/>
        <p:txBody>
          <a:bodyPr>
            <a:normAutofit fontScale="92500"/>
          </a:bodyPr>
          <a:lstStyle/>
          <a:p>
            <a:r>
              <a:rPr lang="en-CA" dirty="0" smtClean="0">
                <a:latin typeface="Calibri" pitchFamily="34" charset="0"/>
                <a:cs typeface="Calibri" pitchFamily="34" charset="0"/>
              </a:rPr>
              <a:t>Submission form will accompany your National Dues Billing</a:t>
            </a:r>
          </a:p>
          <a:p>
            <a:r>
              <a:rPr lang="en-CA" dirty="0" smtClean="0">
                <a:latin typeface="Calibri" pitchFamily="34" charset="0"/>
                <a:cs typeface="Calibri" pitchFamily="34" charset="0"/>
              </a:rPr>
              <a:t>Cost per person is $1.40 each</a:t>
            </a:r>
          </a:p>
          <a:p>
            <a:r>
              <a:rPr lang="en-CA" dirty="0" smtClean="0">
                <a:latin typeface="Calibri" pitchFamily="34" charset="0"/>
                <a:cs typeface="Calibri" pitchFamily="34" charset="0"/>
              </a:rPr>
              <a:t>ALL club members must opt in to accept the benefit</a:t>
            </a:r>
          </a:p>
          <a:p>
            <a:r>
              <a:rPr lang="en-CA" dirty="0" smtClean="0">
                <a:latin typeface="Calibri" pitchFamily="34" charset="0"/>
                <a:cs typeface="Calibri" pitchFamily="34" charset="0"/>
              </a:rPr>
              <a:t>Occasional volunteers may be covered; must be listed prior to their participation</a:t>
            </a:r>
          </a:p>
          <a:p>
            <a:r>
              <a:rPr lang="en-CA" dirty="0" smtClean="0">
                <a:latin typeface="Calibri" pitchFamily="34" charset="0"/>
                <a:cs typeface="Calibri" pitchFamily="34" charset="0"/>
              </a:rPr>
              <a:t>If anything happens to a member / volunteer at a Kin event being hosted / run by your club, they will be covered with this policy</a:t>
            </a:r>
          </a:p>
          <a:p>
            <a:r>
              <a:rPr lang="en-CA" dirty="0" smtClean="0">
                <a:latin typeface="Calibri" pitchFamily="34" charset="0"/>
                <a:cs typeface="Calibri" pitchFamily="34" charset="0"/>
              </a:rPr>
              <a:t>Policy runs from December 1, 2019 to November 30, 2020 (keep this in mind with volunteers and when you have covered them)</a:t>
            </a:r>
          </a:p>
          <a:p>
            <a:pPr marL="0" indent="0">
              <a:buNone/>
            </a:pPr>
            <a:endParaRPr lang="en-CA" dirty="0">
              <a:latin typeface="Calibri" pitchFamily="34" charset="0"/>
              <a:cs typeface="Calibri" pitchFamily="34" charset="0"/>
            </a:endParaRPr>
          </a:p>
        </p:txBody>
      </p:sp>
    </p:spTree>
    <p:extLst>
      <p:ext uri="{BB962C8B-B14F-4D97-AF65-F5344CB8AC3E}">
        <p14:creationId xmlns:p14="http://schemas.microsoft.com/office/powerpoint/2010/main" val="103205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7772400" cy="1143000"/>
          </a:xfrm>
          <a:solidFill>
            <a:srgbClr val="FF0000"/>
          </a:solidFill>
        </p:spPr>
        <p:txBody>
          <a:bodyPr>
            <a:normAutofit fontScale="90000"/>
          </a:bodyPr>
          <a:lstStyle/>
          <a:p>
            <a:r>
              <a:rPr lang="en-CA" sz="4800" b="1" dirty="0" smtClean="0">
                <a:solidFill>
                  <a:schemeClr val="bg1"/>
                </a:solidFill>
              </a:rPr>
              <a:t>NATIONAL INSURANCE POLICY</a:t>
            </a:r>
            <a:endParaRPr lang="en-CA" sz="4800" b="1" dirty="0">
              <a:solidFill>
                <a:schemeClr val="bg1"/>
              </a:solidFill>
            </a:endParaRPr>
          </a:p>
        </p:txBody>
      </p:sp>
      <p:sp>
        <p:nvSpPr>
          <p:cNvPr id="3" name="Content Placeholder 2"/>
          <p:cNvSpPr>
            <a:spLocks noGrp="1"/>
          </p:cNvSpPr>
          <p:nvPr>
            <p:ph sz="quarter" idx="1"/>
          </p:nvPr>
        </p:nvSpPr>
        <p:spPr>
          <a:xfrm>
            <a:off x="323528" y="1447800"/>
            <a:ext cx="8424936" cy="5077544"/>
          </a:xfrm>
        </p:spPr>
        <p:txBody>
          <a:bodyPr>
            <a:normAutofit fontScale="85000" lnSpcReduction="20000"/>
          </a:bodyPr>
          <a:lstStyle/>
          <a:p>
            <a:r>
              <a:rPr lang="en-CA" dirty="0">
                <a:latin typeface="Calibri" pitchFamily="34" charset="0"/>
                <a:cs typeface="Calibri" pitchFamily="34" charset="0"/>
              </a:rPr>
              <a:t>Our policy covers event liability and D&amp;O only.  It does not cover property; land or items. </a:t>
            </a:r>
            <a:endParaRPr lang="en-CA" dirty="0" smtClean="0">
              <a:latin typeface="Calibri" pitchFamily="34" charset="0"/>
              <a:cs typeface="Calibri" pitchFamily="34" charset="0"/>
            </a:endParaRPr>
          </a:p>
          <a:p>
            <a:r>
              <a:rPr lang="en-CA" dirty="0" smtClean="0">
                <a:latin typeface="Calibri" pitchFamily="34" charset="0"/>
                <a:cs typeface="Calibri" pitchFamily="34" charset="0"/>
              </a:rPr>
              <a:t>All </a:t>
            </a:r>
            <a:r>
              <a:rPr lang="en-CA" dirty="0">
                <a:latin typeface="Calibri" pitchFamily="34" charset="0"/>
                <a:cs typeface="Calibri" pitchFamily="34" charset="0"/>
              </a:rPr>
              <a:t>clubs with property such as buildings and land are required to purchase their own policy for a minimum of 3 million in property liability.  </a:t>
            </a:r>
            <a:endParaRPr lang="en-CA" dirty="0" smtClean="0">
              <a:latin typeface="Calibri" pitchFamily="34" charset="0"/>
              <a:cs typeface="Calibri" pitchFamily="34" charset="0"/>
            </a:endParaRPr>
          </a:p>
          <a:p>
            <a:r>
              <a:rPr lang="en-CA" dirty="0" smtClean="0">
                <a:latin typeface="Calibri" pitchFamily="34" charset="0"/>
                <a:cs typeface="Calibri" pitchFamily="34" charset="0"/>
              </a:rPr>
              <a:t>Although </a:t>
            </a:r>
            <a:r>
              <a:rPr lang="en-CA" dirty="0">
                <a:latin typeface="Calibri" pitchFamily="34" charset="0"/>
                <a:cs typeface="Calibri" pitchFamily="34" charset="0"/>
              </a:rPr>
              <a:t>our policy covers most events it was not set up to cover huge events therefore if a club is hosting an event where many people will be attending the club might be required to pay an additional premium. </a:t>
            </a:r>
            <a:r>
              <a:rPr lang="en-CA" dirty="0" smtClean="0">
                <a:latin typeface="Calibri" pitchFamily="34" charset="0"/>
                <a:cs typeface="Calibri" pitchFamily="34" charset="0"/>
              </a:rPr>
              <a:t>To </a:t>
            </a:r>
            <a:r>
              <a:rPr lang="en-CA" dirty="0">
                <a:latin typeface="Calibri" pitchFamily="34" charset="0"/>
                <a:cs typeface="Calibri" pitchFamily="34" charset="0"/>
              </a:rPr>
              <a:t>confirm that you have coverage you simply complete the fillable certificate of insurance request form found on the Kin website under risk management</a:t>
            </a:r>
            <a:r>
              <a:rPr lang="en-CA" dirty="0" smtClean="0">
                <a:latin typeface="Calibri" pitchFamily="34" charset="0"/>
                <a:cs typeface="Calibri" pitchFamily="34" charset="0"/>
              </a:rPr>
              <a:t>.</a:t>
            </a:r>
          </a:p>
          <a:p>
            <a:r>
              <a:rPr lang="en-CA" dirty="0" smtClean="0">
                <a:latin typeface="Calibri" pitchFamily="34" charset="0"/>
                <a:cs typeface="Calibri" pitchFamily="34" charset="0"/>
              </a:rPr>
              <a:t>It’s </a:t>
            </a:r>
            <a:r>
              <a:rPr lang="en-CA" dirty="0">
                <a:latin typeface="Calibri" pitchFamily="34" charset="0"/>
                <a:cs typeface="Calibri" pitchFamily="34" charset="0"/>
              </a:rPr>
              <a:t>important to remember that just because you reported an event on your insurance reporting form </a:t>
            </a:r>
            <a:r>
              <a:rPr lang="en-CA" u="sng" dirty="0">
                <a:latin typeface="Calibri" pitchFamily="34" charset="0"/>
                <a:cs typeface="Calibri" pitchFamily="34" charset="0"/>
              </a:rPr>
              <a:t>does not mean </a:t>
            </a:r>
            <a:r>
              <a:rPr lang="en-CA" dirty="0">
                <a:latin typeface="Calibri" pitchFamily="34" charset="0"/>
                <a:cs typeface="Calibri" pitchFamily="34" charset="0"/>
              </a:rPr>
              <a:t>that it is automatically covered by our National Policy.  The only way to be sure is to verify coverage. </a:t>
            </a:r>
            <a:endParaRPr lang="en-CA" dirty="0" smtClean="0">
              <a:latin typeface="Calibri" pitchFamily="34" charset="0"/>
              <a:cs typeface="Calibri" pitchFamily="34" charset="0"/>
            </a:endParaRPr>
          </a:p>
          <a:p>
            <a:r>
              <a:rPr lang="en-CA" dirty="0" smtClean="0">
                <a:latin typeface="Calibri" pitchFamily="34" charset="0"/>
                <a:cs typeface="Calibri" pitchFamily="34" charset="0"/>
              </a:rPr>
              <a:t>Deductible </a:t>
            </a:r>
            <a:r>
              <a:rPr lang="en-CA" dirty="0">
                <a:latin typeface="Calibri" pitchFamily="34" charset="0"/>
                <a:cs typeface="Calibri" pitchFamily="34" charset="0"/>
              </a:rPr>
              <a:t>is $1000. Club pays 50% when a claim is made and National will cover the other 50%.</a:t>
            </a:r>
            <a:endParaRPr lang="en-CA" dirty="0" smtClean="0">
              <a:latin typeface="Calibri" pitchFamily="34" charset="0"/>
              <a:cs typeface="Calibri" pitchFamily="34" charset="0"/>
            </a:endParaRPr>
          </a:p>
          <a:p>
            <a:pPr marL="0" indent="0">
              <a:buNone/>
            </a:pPr>
            <a:endParaRPr lang="en-CA" dirty="0">
              <a:latin typeface="Calibri" pitchFamily="34" charset="0"/>
              <a:cs typeface="Calibri" pitchFamily="34" charset="0"/>
            </a:endParaRPr>
          </a:p>
        </p:txBody>
      </p:sp>
    </p:spTree>
    <p:extLst>
      <p:ext uri="{BB962C8B-B14F-4D97-AF65-F5344CB8AC3E}">
        <p14:creationId xmlns:p14="http://schemas.microsoft.com/office/powerpoint/2010/main" val="2244246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0000"/>
          </a:solidFill>
        </p:spPr>
        <p:txBody>
          <a:bodyPr>
            <a:normAutofit/>
          </a:bodyPr>
          <a:lstStyle/>
          <a:p>
            <a:r>
              <a:rPr lang="en-CA" sz="4800" b="1" dirty="0" smtClean="0">
                <a:solidFill>
                  <a:schemeClr val="bg1"/>
                </a:solidFill>
              </a:rPr>
              <a:t>CRIMINAL RECORD CHECKS</a:t>
            </a:r>
            <a:endParaRPr lang="en-CA" sz="4800" b="1" dirty="0">
              <a:solidFill>
                <a:schemeClr val="bg1"/>
              </a:solidFill>
            </a:endParaRPr>
          </a:p>
        </p:txBody>
      </p:sp>
      <p:sp>
        <p:nvSpPr>
          <p:cNvPr id="3" name="Content Placeholder 2"/>
          <p:cNvSpPr>
            <a:spLocks noGrp="1"/>
          </p:cNvSpPr>
          <p:nvPr>
            <p:ph sz="quarter" idx="1"/>
          </p:nvPr>
        </p:nvSpPr>
        <p:spPr/>
        <p:txBody>
          <a:bodyPr>
            <a:normAutofit fontScale="92500" lnSpcReduction="20000"/>
          </a:bodyPr>
          <a:lstStyle/>
          <a:p>
            <a:r>
              <a:rPr lang="en-CA" dirty="0">
                <a:latin typeface="Calibri" pitchFamily="34" charset="0"/>
                <a:cs typeface="Calibri" pitchFamily="34" charset="0"/>
              </a:rPr>
              <a:t>All information that has gone out to date is posted on </a:t>
            </a:r>
            <a:r>
              <a:rPr lang="en-CA" dirty="0" smtClean="0">
                <a:latin typeface="Calibri" pitchFamily="34" charset="0"/>
                <a:cs typeface="Calibri" pitchFamily="34" charset="0"/>
                <a:hlinkClick r:id="rId2"/>
              </a:rPr>
              <a:t>www.ikin.ca</a:t>
            </a:r>
            <a:r>
              <a:rPr lang="en-CA" dirty="0">
                <a:latin typeface="Calibri" pitchFamily="34" charset="0"/>
                <a:cs typeface="Calibri" pitchFamily="34" charset="0"/>
              </a:rPr>
              <a:t> </a:t>
            </a:r>
            <a:endParaRPr lang="en-CA" dirty="0" smtClean="0">
              <a:latin typeface="Calibri" pitchFamily="34" charset="0"/>
              <a:cs typeface="Calibri" pitchFamily="34" charset="0"/>
            </a:endParaRPr>
          </a:p>
          <a:p>
            <a:r>
              <a:rPr lang="en-CA" dirty="0" smtClean="0">
                <a:latin typeface="Calibri" pitchFamily="34" charset="0"/>
                <a:cs typeface="Calibri" pitchFamily="34" charset="0"/>
              </a:rPr>
              <a:t>Police </a:t>
            </a:r>
            <a:r>
              <a:rPr lang="en-CA" dirty="0">
                <a:latin typeface="Calibri" pitchFamily="34" charset="0"/>
                <a:cs typeface="Calibri" pitchFamily="34" charset="0"/>
              </a:rPr>
              <a:t>check letter, consent form and instructions on how to upload to Sync are also there. </a:t>
            </a:r>
            <a:endParaRPr lang="en-CA" dirty="0" smtClean="0">
              <a:latin typeface="Calibri" pitchFamily="34" charset="0"/>
              <a:cs typeface="Calibri" pitchFamily="34" charset="0"/>
            </a:endParaRPr>
          </a:p>
          <a:p>
            <a:r>
              <a:rPr lang="en-CA" dirty="0" smtClean="0">
                <a:latin typeface="Calibri" pitchFamily="34" charset="0"/>
                <a:cs typeface="Calibri" pitchFamily="34" charset="0"/>
              </a:rPr>
              <a:t>All </a:t>
            </a:r>
            <a:r>
              <a:rPr lang="en-CA" dirty="0">
                <a:latin typeface="Calibri" pitchFamily="34" charset="0"/>
                <a:cs typeface="Calibri" pitchFamily="34" charset="0"/>
              </a:rPr>
              <a:t>Board members, Staff, District team members, new members, presidents and treasurers are required to provide a Criminal Record Check (CRC) with consent form</a:t>
            </a:r>
            <a:r>
              <a:rPr lang="en-CA" dirty="0" smtClean="0">
                <a:latin typeface="Calibri" pitchFamily="34" charset="0"/>
                <a:cs typeface="Calibri" pitchFamily="34" charset="0"/>
              </a:rPr>
              <a:t>.</a:t>
            </a:r>
          </a:p>
          <a:p>
            <a:r>
              <a:rPr lang="en-CA" dirty="0" smtClean="0">
                <a:latin typeface="Calibri" pitchFamily="34" charset="0"/>
                <a:cs typeface="Calibri" pitchFamily="34" charset="0"/>
              </a:rPr>
              <a:t> </a:t>
            </a:r>
            <a:r>
              <a:rPr lang="en-CA" dirty="0">
                <a:latin typeface="Calibri" pitchFamily="34" charset="0"/>
                <a:cs typeface="Calibri" pitchFamily="34" charset="0"/>
              </a:rPr>
              <a:t>Only certain staff members and the </a:t>
            </a:r>
            <a:r>
              <a:rPr lang="en-CA" dirty="0" smtClean="0">
                <a:latin typeface="Calibri" pitchFamily="34" charset="0"/>
                <a:cs typeface="Calibri" pitchFamily="34" charset="0"/>
              </a:rPr>
              <a:t>National HR </a:t>
            </a:r>
            <a:r>
              <a:rPr lang="en-CA" dirty="0">
                <a:latin typeface="Calibri" pitchFamily="34" charset="0"/>
                <a:cs typeface="Calibri" pitchFamily="34" charset="0"/>
              </a:rPr>
              <a:t>committee will have access to the information. </a:t>
            </a:r>
            <a:endParaRPr lang="en-CA" dirty="0" smtClean="0">
              <a:latin typeface="Calibri" pitchFamily="34" charset="0"/>
              <a:cs typeface="Calibri" pitchFamily="34" charset="0"/>
            </a:endParaRPr>
          </a:p>
          <a:p>
            <a:r>
              <a:rPr lang="en-CA" dirty="0" err="1" smtClean="0">
                <a:latin typeface="Calibri" pitchFamily="34" charset="0"/>
                <a:cs typeface="Calibri" pitchFamily="34" charset="0"/>
              </a:rPr>
              <a:t>Backcheck</a:t>
            </a:r>
            <a:r>
              <a:rPr lang="en-CA" dirty="0" smtClean="0">
                <a:latin typeface="Calibri" pitchFamily="34" charset="0"/>
                <a:cs typeface="Calibri" pitchFamily="34" charset="0"/>
              </a:rPr>
              <a:t> </a:t>
            </a:r>
            <a:r>
              <a:rPr lang="en-CA" dirty="0">
                <a:latin typeface="Calibri" pitchFamily="34" charset="0"/>
                <a:cs typeface="Calibri" pitchFamily="34" charset="0"/>
              </a:rPr>
              <a:t>is the way to go to obtain a CRC and its only $17 if you use our link. </a:t>
            </a:r>
            <a:endParaRPr lang="en-CA" dirty="0" smtClean="0">
              <a:latin typeface="Calibri" pitchFamily="34" charset="0"/>
              <a:cs typeface="Calibri" pitchFamily="34" charset="0"/>
            </a:endParaRPr>
          </a:p>
          <a:p>
            <a:r>
              <a:rPr lang="en-CA" dirty="0" smtClean="0">
                <a:latin typeface="Calibri" pitchFamily="34" charset="0"/>
                <a:cs typeface="Calibri" pitchFamily="34" charset="0"/>
              </a:rPr>
              <a:t>Risk </a:t>
            </a:r>
            <a:r>
              <a:rPr lang="en-CA" dirty="0">
                <a:latin typeface="Calibri" pitchFamily="34" charset="0"/>
                <a:cs typeface="Calibri" pitchFamily="34" charset="0"/>
              </a:rPr>
              <a:t>management reports will </a:t>
            </a:r>
            <a:r>
              <a:rPr lang="en-CA" dirty="0" smtClean="0">
                <a:latin typeface="Calibri" pitchFamily="34" charset="0"/>
                <a:cs typeface="Calibri" pitchFamily="34" charset="0"/>
              </a:rPr>
              <a:t>now </a:t>
            </a:r>
            <a:r>
              <a:rPr lang="en-CA" dirty="0">
                <a:latin typeface="Calibri" pitchFamily="34" charset="0"/>
                <a:cs typeface="Calibri" pitchFamily="34" charset="0"/>
              </a:rPr>
              <a:t>also provide details on what clubs are outstanding with their CRC’s and consent forms. </a:t>
            </a:r>
            <a:endParaRPr lang="en-CA" dirty="0" smtClean="0">
              <a:latin typeface="Calibri" pitchFamily="34" charset="0"/>
              <a:cs typeface="Calibri" pitchFamily="34" charset="0"/>
            </a:endParaRPr>
          </a:p>
          <a:p>
            <a:pPr marL="0" indent="0">
              <a:buNone/>
            </a:pPr>
            <a:endParaRPr lang="en-CA" dirty="0">
              <a:latin typeface="Calibri" pitchFamily="34" charset="0"/>
              <a:cs typeface="Calibri" pitchFamily="34" charset="0"/>
            </a:endParaRPr>
          </a:p>
        </p:txBody>
      </p:sp>
    </p:spTree>
    <p:extLst>
      <p:ext uri="{BB962C8B-B14F-4D97-AF65-F5344CB8AC3E}">
        <p14:creationId xmlns:p14="http://schemas.microsoft.com/office/powerpoint/2010/main" val="23560228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0000"/>
          </a:solidFill>
        </p:spPr>
        <p:txBody>
          <a:bodyPr>
            <a:normAutofit fontScale="90000"/>
          </a:bodyPr>
          <a:lstStyle/>
          <a:p>
            <a:r>
              <a:rPr lang="en-CA" sz="4800" b="1" dirty="0" smtClean="0">
                <a:solidFill>
                  <a:schemeClr val="bg1"/>
                </a:solidFill>
              </a:rPr>
              <a:t>MEMBER DECLARATION FORM</a:t>
            </a:r>
            <a:endParaRPr lang="en-CA" sz="4800" b="1" dirty="0">
              <a:solidFill>
                <a:schemeClr val="bg1"/>
              </a:solidFill>
            </a:endParaRPr>
          </a:p>
        </p:txBody>
      </p:sp>
      <p:sp>
        <p:nvSpPr>
          <p:cNvPr id="3" name="Content Placeholder 2"/>
          <p:cNvSpPr>
            <a:spLocks noGrp="1"/>
          </p:cNvSpPr>
          <p:nvPr>
            <p:ph sz="quarter" idx="1"/>
          </p:nvPr>
        </p:nvSpPr>
        <p:spPr/>
        <p:txBody>
          <a:bodyPr>
            <a:normAutofit fontScale="92500" lnSpcReduction="10000"/>
          </a:bodyPr>
          <a:lstStyle/>
          <a:p>
            <a:r>
              <a:rPr lang="en-CA" dirty="0" smtClean="0">
                <a:latin typeface="Calibri" pitchFamily="34" charset="0"/>
                <a:cs typeface="Calibri" pitchFamily="34" charset="0"/>
              </a:rPr>
              <a:t>NEW THIS YEAR .. To ensure that club members have remained in good standing (another insurance requirement)</a:t>
            </a:r>
          </a:p>
          <a:p>
            <a:r>
              <a:rPr lang="en-CA" dirty="0" smtClean="0">
                <a:latin typeface="Calibri" pitchFamily="34" charset="0"/>
                <a:cs typeface="Calibri" pitchFamily="34" charset="0"/>
              </a:rPr>
              <a:t>Easy to respond in </a:t>
            </a:r>
            <a:r>
              <a:rPr lang="en-CA" dirty="0" err="1" smtClean="0">
                <a:latin typeface="Calibri" pitchFamily="34" charset="0"/>
                <a:cs typeface="Calibri" pitchFamily="34" charset="0"/>
              </a:rPr>
              <a:t>iKIN</a:t>
            </a:r>
            <a:r>
              <a:rPr lang="en-CA" dirty="0">
                <a:latin typeface="Calibri" pitchFamily="34" charset="0"/>
                <a:cs typeface="Calibri" pitchFamily="34" charset="0"/>
              </a:rPr>
              <a:t>;</a:t>
            </a:r>
            <a:r>
              <a:rPr lang="en-CA" dirty="0" smtClean="0">
                <a:latin typeface="Calibri" pitchFamily="34" charset="0"/>
                <a:cs typeface="Calibri" pitchFamily="34" charset="0"/>
              </a:rPr>
              <a:t> simply log in, check the appropriate box, and submit</a:t>
            </a:r>
          </a:p>
          <a:p>
            <a:r>
              <a:rPr lang="en-CA" dirty="0" smtClean="0">
                <a:latin typeface="Calibri" pitchFamily="34" charset="0"/>
                <a:cs typeface="Calibri" pitchFamily="34" charset="0"/>
              </a:rPr>
              <a:t>Will be an annual requirement</a:t>
            </a:r>
          </a:p>
          <a:p>
            <a:r>
              <a:rPr lang="en-CA" dirty="0" smtClean="0">
                <a:latin typeface="Calibri" pitchFamily="34" charset="0"/>
                <a:cs typeface="Calibri" pitchFamily="34" charset="0"/>
              </a:rPr>
              <a:t>ALL members must respond for club compliance of good standing</a:t>
            </a:r>
          </a:p>
          <a:p>
            <a:r>
              <a:rPr lang="en-CA" dirty="0" smtClean="0">
                <a:latin typeface="Calibri" pitchFamily="34" charset="0"/>
                <a:cs typeface="Calibri" pitchFamily="34" charset="0"/>
              </a:rPr>
              <a:t>Clubs will receive notification of members responding negatively to question</a:t>
            </a:r>
          </a:p>
          <a:p>
            <a:r>
              <a:rPr lang="en-CA" dirty="0" smtClean="0">
                <a:latin typeface="Calibri" pitchFamily="34" charset="0"/>
                <a:cs typeface="Calibri" pitchFamily="34" charset="0"/>
              </a:rPr>
              <a:t>Clubs should be updating by-laws to reflect this new process and how it will be managed</a:t>
            </a:r>
          </a:p>
          <a:p>
            <a:pPr marL="0" indent="0">
              <a:buNone/>
            </a:pPr>
            <a:endParaRPr lang="en-CA" dirty="0" smtClean="0">
              <a:latin typeface="Calibri" pitchFamily="34" charset="0"/>
              <a:cs typeface="Calibri" pitchFamily="34" charset="0"/>
            </a:endParaRPr>
          </a:p>
          <a:p>
            <a:endParaRPr lang="en-CA" dirty="0" smtClean="0">
              <a:latin typeface="Calibri" pitchFamily="34" charset="0"/>
              <a:cs typeface="Calibri" pitchFamily="34" charset="0"/>
            </a:endParaRPr>
          </a:p>
          <a:p>
            <a:pPr marL="0" indent="0">
              <a:buNone/>
            </a:pPr>
            <a:endParaRPr lang="en-CA" dirty="0">
              <a:latin typeface="Calibri" pitchFamily="34" charset="0"/>
              <a:cs typeface="Calibri" pitchFamily="34" charset="0"/>
            </a:endParaRPr>
          </a:p>
        </p:txBody>
      </p:sp>
    </p:spTree>
    <p:extLst>
      <p:ext uri="{BB962C8B-B14F-4D97-AF65-F5344CB8AC3E}">
        <p14:creationId xmlns:p14="http://schemas.microsoft.com/office/powerpoint/2010/main" val="36901134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363272" cy="1143000"/>
          </a:xfrm>
          <a:solidFill>
            <a:srgbClr val="FF0000"/>
          </a:solidFill>
        </p:spPr>
        <p:txBody>
          <a:bodyPr>
            <a:normAutofit fontScale="90000"/>
          </a:bodyPr>
          <a:lstStyle/>
          <a:p>
            <a:r>
              <a:rPr lang="en-CA" sz="4800" b="1" dirty="0" smtClean="0">
                <a:solidFill>
                  <a:schemeClr val="bg1"/>
                </a:solidFill>
              </a:rPr>
              <a:t>NOT IN GOOD STANDING PROCESS</a:t>
            </a:r>
            <a:endParaRPr lang="en-CA" sz="4800" b="1" dirty="0">
              <a:solidFill>
                <a:schemeClr val="bg1"/>
              </a:solidFill>
            </a:endParaRPr>
          </a:p>
        </p:txBody>
      </p:sp>
      <p:sp>
        <p:nvSpPr>
          <p:cNvPr id="3" name="Content Placeholder 2"/>
          <p:cNvSpPr>
            <a:spLocks noGrp="1"/>
          </p:cNvSpPr>
          <p:nvPr>
            <p:ph sz="quarter" idx="1"/>
          </p:nvPr>
        </p:nvSpPr>
        <p:spPr>
          <a:xfrm>
            <a:off x="251520" y="1447800"/>
            <a:ext cx="8640960" cy="4861520"/>
          </a:xfrm>
        </p:spPr>
        <p:txBody>
          <a:bodyPr>
            <a:noAutofit/>
          </a:bodyPr>
          <a:lstStyle/>
          <a:p>
            <a:r>
              <a:rPr lang="en-CA" sz="1800" dirty="0">
                <a:latin typeface="Calibri" pitchFamily="34" charset="0"/>
                <a:cs typeface="Calibri" pitchFamily="34" charset="0"/>
              </a:rPr>
              <a:t>A club that has not met the November 15</a:t>
            </a:r>
            <a:r>
              <a:rPr lang="en-CA" sz="1800" baseline="30000" dirty="0">
                <a:latin typeface="Calibri" pitchFamily="34" charset="0"/>
                <a:cs typeface="Calibri" pitchFamily="34" charset="0"/>
              </a:rPr>
              <a:t>th</a:t>
            </a:r>
            <a:r>
              <a:rPr lang="en-CA" sz="1800" dirty="0">
                <a:latin typeface="Calibri" pitchFamily="34" charset="0"/>
                <a:cs typeface="Calibri" pitchFamily="34" charset="0"/>
              </a:rPr>
              <a:t> </a:t>
            </a:r>
            <a:r>
              <a:rPr lang="en-CA" sz="1800" dirty="0" smtClean="0">
                <a:latin typeface="Calibri" pitchFamily="34" charset="0"/>
                <a:cs typeface="Calibri" pitchFamily="34" charset="0"/>
              </a:rPr>
              <a:t>deadlines </a:t>
            </a:r>
            <a:r>
              <a:rPr lang="en-CA" sz="1800" dirty="0">
                <a:latin typeface="Calibri" pitchFamily="34" charset="0"/>
                <a:cs typeface="Calibri" pitchFamily="34" charset="0"/>
              </a:rPr>
              <a:t>will receive a past due notice giving them another 15 days grace. </a:t>
            </a:r>
            <a:endParaRPr lang="en-CA" sz="1800" dirty="0" smtClean="0">
              <a:latin typeface="Calibri" pitchFamily="34" charset="0"/>
              <a:cs typeface="Calibri" pitchFamily="34" charset="0"/>
            </a:endParaRPr>
          </a:p>
          <a:p>
            <a:r>
              <a:rPr lang="en-CA" sz="1800" dirty="0" smtClean="0">
                <a:latin typeface="Calibri" pitchFamily="34" charset="0"/>
                <a:cs typeface="Calibri" pitchFamily="34" charset="0"/>
              </a:rPr>
              <a:t>Once </a:t>
            </a:r>
            <a:r>
              <a:rPr lang="en-CA" sz="1800" dirty="0">
                <a:latin typeface="Calibri" pitchFamily="34" charset="0"/>
                <a:cs typeface="Calibri" pitchFamily="34" charset="0"/>
              </a:rPr>
              <a:t>that grace period has passed the club will receive a not in good standing letter. </a:t>
            </a:r>
            <a:r>
              <a:rPr lang="en-CA" sz="1800" dirty="0" smtClean="0">
                <a:latin typeface="Calibri" pitchFamily="34" charset="0"/>
                <a:cs typeface="Calibri" pitchFamily="34" charset="0"/>
              </a:rPr>
              <a:t> A </a:t>
            </a:r>
            <a:r>
              <a:rPr lang="en-CA" sz="1800" dirty="0">
                <a:latin typeface="Calibri" pitchFamily="34" charset="0"/>
                <a:cs typeface="Calibri" pitchFamily="34" charset="0"/>
              </a:rPr>
              <a:t>club that is not in good standing is a club that cannot host Zone, District or National Conferences, is unable to participate in district and national awards programs, club members are not able to run or hold office on any council or executive, have no voting rights and cannot grant any Life Memberships. </a:t>
            </a:r>
            <a:endParaRPr lang="en-CA" sz="1800" dirty="0" smtClean="0">
              <a:latin typeface="Calibri" pitchFamily="34" charset="0"/>
              <a:cs typeface="Calibri" pitchFamily="34" charset="0"/>
            </a:endParaRPr>
          </a:p>
          <a:p>
            <a:r>
              <a:rPr lang="en-CA" sz="1800" dirty="0" smtClean="0">
                <a:latin typeface="Calibri" pitchFamily="34" charset="0"/>
                <a:cs typeface="Calibri" pitchFamily="34" charset="0"/>
              </a:rPr>
              <a:t>The </a:t>
            </a:r>
            <a:r>
              <a:rPr lang="en-CA" sz="1800" dirty="0">
                <a:latin typeface="Calibri" pitchFamily="34" charset="0"/>
                <a:cs typeface="Calibri" pitchFamily="34" charset="0"/>
              </a:rPr>
              <a:t>club will remain NGS for a period of 30 days.  </a:t>
            </a:r>
            <a:endParaRPr lang="en-CA" sz="1800" dirty="0" smtClean="0">
              <a:latin typeface="Calibri" pitchFamily="34" charset="0"/>
              <a:cs typeface="Calibri" pitchFamily="34" charset="0"/>
            </a:endParaRPr>
          </a:p>
          <a:p>
            <a:r>
              <a:rPr lang="en-CA" sz="1800" dirty="0" smtClean="0">
                <a:latin typeface="Calibri" pitchFamily="34" charset="0"/>
                <a:cs typeface="Calibri" pitchFamily="34" charset="0"/>
              </a:rPr>
              <a:t>Once </a:t>
            </a:r>
            <a:r>
              <a:rPr lang="en-CA" sz="1800" dirty="0">
                <a:latin typeface="Calibri" pitchFamily="34" charset="0"/>
                <a:cs typeface="Calibri" pitchFamily="34" charset="0"/>
              </a:rPr>
              <a:t>those 30 days have passed the club will be placed in suspension. </a:t>
            </a:r>
            <a:r>
              <a:rPr lang="en-CA" sz="1800" dirty="0" smtClean="0">
                <a:latin typeface="Calibri" pitchFamily="34" charset="0"/>
                <a:cs typeface="Calibri" pitchFamily="34" charset="0"/>
              </a:rPr>
              <a:t> All club members will receive a letter of notification letting them know what has happened. A </a:t>
            </a:r>
            <a:r>
              <a:rPr lang="en-CA" sz="1800" dirty="0">
                <a:latin typeface="Calibri" pitchFamily="34" charset="0"/>
                <a:cs typeface="Calibri" pitchFamily="34" charset="0"/>
              </a:rPr>
              <a:t>club that is suspended means all the same things as NGS with the addition of </a:t>
            </a:r>
            <a:r>
              <a:rPr lang="en-CA" sz="1800" b="1" u="sng" dirty="0">
                <a:latin typeface="Calibri" pitchFamily="34" charset="0"/>
                <a:cs typeface="Calibri" pitchFamily="34" charset="0"/>
              </a:rPr>
              <a:t>does not have insurance coverage and being barred from conducting any public projects under the Kin name</a:t>
            </a:r>
            <a:r>
              <a:rPr lang="en-CA" sz="1800" b="1" u="sng" dirty="0" smtClean="0">
                <a:latin typeface="Calibri" pitchFamily="34" charset="0"/>
                <a:cs typeface="Calibri" pitchFamily="34" charset="0"/>
              </a:rPr>
              <a:t>. </a:t>
            </a:r>
          </a:p>
          <a:p>
            <a:r>
              <a:rPr lang="en-CA" sz="1800" dirty="0" smtClean="0">
                <a:latin typeface="Calibri" pitchFamily="34" charset="0"/>
                <a:cs typeface="Calibri" pitchFamily="34" charset="0"/>
              </a:rPr>
              <a:t>If </a:t>
            </a:r>
            <a:r>
              <a:rPr lang="en-CA" sz="1800" dirty="0">
                <a:latin typeface="Calibri" pitchFamily="34" charset="0"/>
                <a:cs typeface="Calibri" pitchFamily="34" charset="0"/>
              </a:rPr>
              <a:t>the club takes the time to contact </a:t>
            </a:r>
            <a:r>
              <a:rPr lang="en-CA" sz="1800" dirty="0" smtClean="0">
                <a:latin typeface="Calibri" pitchFamily="34" charset="0"/>
                <a:cs typeface="Calibri" pitchFamily="34" charset="0"/>
              </a:rPr>
              <a:t>HQ </a:t>
            </a:r>
            <a:r>
              <a:rPr lang="en-CA" sz="1800" dirty="0">
                <a:latin typeface="Calibri" pitchFamily="34" charset="0"/>
                <a:cs typeface="Calibri" pitchFamily="34" charset="0"/>
              </a:rPr>
              <a:t>to explain why they are not able to meet their deadline HQ will work with them and probably hold off on changing the club status. </a:t>
            </a:r>
            <a:endParaRPr lang="en-CA" sz="1800" dirty="0" smtClean="0">
              <a:latin typeface="Calibri" pitchFamily="34" charset="0"/>
              <a:cs typeface="Calibri" pitchFamily="34" charset="0"/>
            </a:endParaRPr>
          </a:p>
          <a:p>
            <a:r>
              <a:rPr lang="en-CA" sz="1800" dirty="0" smtClean="0">
                <a:latin typeface="Calibri" pitchFamily="34" charset="0"/>
                <a:cs typeface="Calibri" pitchFamily="34" charset="0"/>
              </a:rPr>
              <a:t>District Risk Managers will be kept up to date on all phases of club status.</a:t>
            </a:r>
            <a:endParaRPr lang="en-CA" sz="1800" dirty="0">
              <a:latin typeface="Calibri" pitchFamily="34" charset="0"/>
              <a:cs typeface="Calibri" pitchFamily="34" charset="0"/>
            </a:endParaRPr>
          </a:p>
        </p:txBody>
      </p:sp>
    </p:spTree>
    <p:extLst>
      <p:ext uri="{BB962C8B-B14F-4D97-AF65-F5344CB8AC3E}">
        <p14:creationId xmlns:p14="http://schemas.microsoft.com/office/powerpoint/2010/main" val="32724951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50</TotalTime>
  <Words>1047</Words>
  <Application>Microsoft Office PowerPoint</Application>
  <PresentationFormat>On-screen Show (4:3)</PresentationFormat>
  <Paragraphs>73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Equity</vt:lpstr>
      <vt:lpstr>RISK MANAGEMENT 101</vt:lpstr>
      <vt:lpstr>WHAT’S DUE WHEN</vt:lpstr>
      <vt:lpstr>INSURANCE REPORTING</vt:lpstr>
      <vt:lpstr>INCORPORATION FILING / TAX FILING</vt:lpstr>
      <vt:lpstr>ACCIDENT INSURANCE </vt:lpstr>
      <vt:lpstr>NATIONAL INSURANCE POLICY</vt:lpstr>
      <vt:lpstr>CRIMINAL RECORD CHECKS</vt:lpstr>
      <vt:lpstr>MEMBER DECLARATION FORM</vt:lpstr>
      <vt:lpstr>NOT IN GOOD STANDING PROCESS</vt:lpstr>
      <vt:lpstr>ONLINE RISK MANAGEMENT TRAINING</vt:lpstr>
      <vt:lpstr>WHO TO GO TO … </vt:lpstr>
      <vt:lpstr>RISK MANAGEMENT 101</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RISK MANAGEMENT 101</dc:title>
  <dc:creator>MMcKean</dc:creator>
  <cp:lastModifiedBy>MMcKean</cp:lastModifiedBy>
  <cp:revision>6</cp:revision>
  <dcterms:created xsi:type="dcterms:W3CDTF">2019-09-21T17:29:45Z</dcterms:created>
  <dcterms:modified xsi:type="dcterms:W3CDTF">2019-09-21T18:19:52Z</dcterms:modified>
</cp:coreProperties>
</file>