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4" r:id="rId1"/>
    <p:sldMasterId id="2147483799" r:id="rId2"/>
  </p:sldMasterIdLst>
  <p:notesMasterIdLst>
    <p:notesMasterId r:id="rId15"/>
  </p:notesMasterIdLst>
  <p:sldIdLst>
    <p:sldId id="281" r:id="rId3"/>
    <p:sldId id="282" r:id="rId4"/>
    <p:sldId id="261" r:id="rId5"/>
    <p:sldId id="263" r:id="rId6"/>
    <p:sldId id="265" r:id="rId7"/>
    <p:sldId id="267" r:id="rId8"/>
    <p:sldId id="269" r:id="rId9"/>
    <p:sldId id="271" r:id="rId10"/>
    <p:sldId id="273" r:id="rId11"/>
    <p:sldId id="275" r:id="rId12"/>
    <p:sldId id="277" r:id="rId13"/>
    <p:sldId id="279" r:id="rId14"/>
  </p:sldIdLst>
  <p:sldSz cx="9144000" cy="6858000" type="screen4x3"/>
  <p:notesSz cx="7010400" cy="9236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00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46993-DD22-4932-8C89-84907AB78004}" type="datetimeFigureOut">
              <a:rPr lang="en-CA" smtClean="0"/>
              <a:t>28/09/2017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850"/>
            <a:ext cx="5607050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C804E-021A-468B-934E-2C732E1FB4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6229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aseline="0" dirty="0" smtClean="0"/>
              <a:t>Appoint a chair,  (ideally a relatively new person to Kin) a secretary Rules of Order and a Sgt at arms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Have them leave the room</a:t>
            </a:r>
          </a:p>
          <a:p>
            <a:pPr eaLnBrk="1" hangingPunct="1"/>
            <a:endParaRPr lang="en-US" baseline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You will need a printout from Presenter packages for each person in the room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You highlight the roles and assign them to people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Explain to everyone they all need to participate, but those with assigned roles should jump in in order.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If the chair doesn’t quieten down the nuisance guy  you can interject and recommend to the chair what to do – then tell that person their role is finished LOL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Let it go for a while, you my not even finish then have a review  the key is to illustrate how things can get out of hand if people don’t follow the rules or the chair doesn’t control.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defRPr/>
            </a:pPr>
            <a:fld id="{54B87B23-4384-4E46-870F-2558D26889AB}" type="slidenum">
              <a:rPr lang="en-CA" smtClean="0"/>
              <a:pPr>
                <a:defRPr/>
              </a:pPr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676067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Read rules of order handout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38267A-2EB2-412E-A7FD-586394DE96E7}" type="slidenum">
              <a:rPr lang="en-CA" smtClean="0"/>
              <a:pPr>
                <a:defRPr/>
              </a:pPr>
              <a:t>12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00149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846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u="sng" dirty="0">
                <a:latin typeface="Arial" pitchFamily="34" charset="0"/>
                <a:cs typeface="Arial" pitchFamily="34" charset="0"/>
              </a:rPr>
              <a:t>Hand out Rules of Order</a:t>
            </a:r>
          </a:p>
          <a:p>
            <a:pPr eaLnBrk="1" hangingPunct="1">
              <a:defRPr/>
            </a:pPr>
            <a:endParaRPr lang="en-US" sz="2800" u="sng" dirty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u="sng" dirty="0">
                <a:cs typeface="Arial" pitchFamily="34" charset="0"/>
              </a:rPr>
              <a:t>Basic Principles of Parliamentary Procedures</a:t>
            </a:r>
          </a:p>
          <a:p>
            <a:pPr lvl="1" eaLnBrk="1" hangingPunct="1">
              <a:defRPr/>
            </a:pPr>
            <a:r>
              <a:rPr lang="en-US" dirty="0">
                <a:cs typeface="Arial" pitchFamily="34" charset="0"/>
              </a:rPr>
              <a:t>Only one subject may claim the attention of the assembly at one time.</a:t>
            </a:r>
          </a:p>
          <a:p>
            <a:pPr lvl="1" eaLnBrk="1" hangingPunct="1">
              <a:defRPr/>
            </a:pPr>
            <a:r>
              <a:rPr lang="en-US" dirty="0">
                <a:cs typeface="Arial" pitchFamily="34" charset="0"/>
              </a:rPr>
              <a:t>Each proposition presented for consideration is entitled to full and free debate</a:t>
            </a:r>
          </a:p>
          <a:p>
            <a:pPr lvl="1" eaLnBrk="1" hangingPunct="1">
              <a:defRPr/>
            </a:pPr>
            <a:r>
              <a:rPr lang="en-US" dirty="0">
                <a:cs typeface="Arial" pitchFamily="34" charset="0"/>
              </a:rPr>
              <a:t>Every member has rights equal to every other member.</a:t>
            </a:r>
          </a:p>
          <a:p>
            <a:pPr lvl="1" eaLnBrk="1" hangingPunct="1">
              <a:defRPr/>
            </a:pPr>
            <a:r>
              <a:rPr lang="en-US" dirty="0">
                <a:cs typeface="Arial" pitchFamily="34" charset="0"/>
              </a:rPr>
              <a:t>The will of the majority must prevail, and the rights of the minority must be preserved.</a:t>
            </a:r>
          </a:p>
          <a:p>
            <a:pPr eaLnBrk="1" hangingPunct="1">
              <a:spcBef>
                <a:spcPct val="0"/>
              </a:spcBef>
              <a:defRPr/>
            </a:pPr>
            <a:endParaRPr lang="en-CA" dirty="0" smtClean="0"/>
          </a:p>
        </p:txBody>
      </p:sp>
      <p:sp>
        <p:nvSpPr>
          <p:cNvPr id="318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3732CD-E967-4EEB-8DB0-24EA51013AF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717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3330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7914" eaLnBrk="1" hangingPunct="1"/>
            <a:r>
              <a:rPr lang="en-US" b="1" dirty="0" smtClean="0">
                <a:cs typeface="Arial" charset="0"/>
              </a:rPr>
              <a:t>STRESS:  </a:t>
            </a:r>
          </a:p>
          <a:p>
            <a:pPr defTabSz="907914" eaLnBrk="1" hangingPunct="1"/>
            <a:r>
              <a:rPr lang="en-US" dirty="0" smtClean="0">
                <a:cs typeface="Arial" charset="0"/>
              </a:rPr>
              <a:t>Kin House rules are the only rules we use.  </a:t>
            </a:r>
          </a:p>
          <a:p>
            <a:pPr defTabSz="907914" eaLnBrk="1" hangingPunct="1"/>
            <a:r>
              <a:rPr lang="en-US" dirty="0" smtClean="0">
                <a:cs typeface="Arial" charset="0"/>
              </a:rPr>
              <a:t>Some members may try to use parts of Robert’s but they must be ruled out of order.</a:t>
            </a:r>
          </a:p>
          <a:p>
            <a:pPr defTabSz="907914" eaLnBrk="1" hangingPunct="1"/>
            <a:r>
              <a:rPr lang="en-US" dirty="0" smtClean="0">
                <a:cs typeface="Arial" charset="0"/>
              </a:rPr>
              <a:t>If it isn’t in the hand-out – we don’t use it.  It then becomes an opinion of the rules of order and is subject to the whim of the membership.</a:t>
            </a:r>
          </a:p>
          <a:p>
            <a:pPr defTabSz="907914" eaLnBrk="1" hangingPunct="1"/>
            <a:endParaRPr lang="en-US" dirty="0" smtClean="0">
              <a:cs typeface="Arial" charset="0"/>
            </a:endParaRPr>
          </a:p>
          <a:p>
            <a:pPr defTabSz="907914" eaLnBrk="1" hangingPunct="1"/>
            <a:r>
              <a:rPr lang="en-US" dirty="0" smtClean="0">
                <a:cs typeface="Arial" charset="0"/>
              </a:rPr>
              <a:t>The reason is that by opening the door to all of Roberts, would allow those experts to dominate the meeting and would disrupt a meeting and confuse the participants.</a:t>
            </a:r>
          </a:p>
          <a:p>
            <a:pPr defTabSz="907914" eaLnBrk="1" hangingPunct="1"/>
            <a:endParaRPr lang="en-US" dirty="0" smtClean="0">
              <a:cs typeface="Arial" charset="0"/>
            </a:endParaRPr>
          </a:p>
          <a:p>
            <a:pPr defTabSz="907914" eaLnBrk="1" hangingPunct="1"/>
            <a:r>
              <a:rPr lang="en-US" dirty="0" smtClean="0">
                <a:cs typeface="Arial" charset="0"/>
              </a:rPr>
              <a:t>It is disruptive to try and use rules not covered by our rules of order</a:t>
            </a:r>
          </a:p>
          <a:p>
            <a:pPr defTabSz="907914" eaLnBrk="1" hangingPunct="1"/>
            <a:endParaRPr lang="en-US" dirty="0" smtClean="0">
              <a:cs typeface="Arial" charset="0"/>
            </a:endParaRPr>
          </a:p>
          <a:p>
            <a:pPr defTabSz="907914" eaLnBrk="1" hangingPunct="1"/>
            <a:r>
              <a:rPr lang="en-US" dirty="0" smtClean="0">
                <a:cs typeface="Arial" charset="0"/>
              </a:rPr>
              <a:t>We use the KISS principle – follow a few well defined rules which covers 90% of the situations and we will ensure members can learn and sue them properly.</a:t>
            </a:r>
          </a:p>
          <a:p>
            <a:pPr defTabSz="907914" eaLnBrk="1" hangingPunct="1"/>
            <a:endParaRPr lang="en-US" dirty="0" smtClean="0">
              <a:cs typeface="Arial" charset="0"/>
            </a:endParaRPr>
          </a:p>
          <a:p>
            <a:pPr defTabSz="907914" eaLnBrk="1" hangingPunct="1"/>
            <a:r>
              <a:rPr lang="en-US" dirty="0" smtClean="0">
                <a:cs typeface="Arial" charset="0"/>
              </a:rPr>
              <a:t>Rules of order chairs can rule on the remaining 10% of situations</a:t>
            </a:r>
          </a:p>
          <a:p>
            <a:pPr marL="453199" lvl="1" defTabSz="907914" eaLnBrk="1" hangingPunct="1"/>
            <a:endParaRPr lang="en-US" dirty="0" smtClean="0">
              <a:cs typeface="Arial" charset="0"/>
            </a:endParaRPr>
          </a:p>
        </p:txBody>
      </p:sp>
      <p:sp>
        <p:nvSpPr>
          <p:cNvPr id="318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7589A-2AED-4FF7-9D13-E8897A813C4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737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537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CA" dirty="0" smtClean="0"/>
              <a:t>With the exception of a notice of motion, all are primary motions which are listed on the outside cover of the handout, including the motion to adjourn, require a mover and a seconder and are voted upon.</a:t>
            </a:r>
          </a:p>
          <a:p>
            <a:pPr eaLnBrk="1" hangingPunct="1">
              <a:spcBef>
                <a:spcPct val="0"/>
              </a:spcBef>
            </a:pPr>
            <a:endParaRPr lang="en-CA" b="1" dirty="0" smtClean="0"/>
          </a:p>
          <a:p>
            <a:pPr eaLnBrk="1" hangingPunct="1">
              <a:spcBef>
                <a:spcPct val="0"/>
              </a:spcBef>
            </a:pPr>
            <a:r>
              <a:rPr lang="en-CA" b="1" dirty="0" smtClean="0"/>
              <a:t>Motion to table and motion to adjourn require a mover</a:t>
            </a:r>
            <a:r>
              <a:rPr lang="en-CA" b="1" baseline="0" dirty="0" smtClean="0"/>
              <a:t> and seconder but </a:t>
            </a:r>
            <a:r>
              <a:rPr lang="en-CA" b="1" dirty="0" smtClean="0"/>
              <a:t>are not debateable except to time</a:t>
            </a:r>
          </a:p>
        </p:txBody>
      </p:sp>
      <p:sp>
        <p:nvSpPr>
          <p:cNvPr id="323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9FAD68-CFB2-4C76-B670-FE8C8A6A4B7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819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38267A-2EB2-412E-A7FD-586394DE96E7}" type="slidenum">
              <a:rPr lang="en-CA" smtClean="0"/>
              <a:pPr>
                <a:defRPr/>
              </a:pPr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91151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38267A-2EB2-412E-A7FD-586394DE96E7}" type="slidenum">
              <a:rPr lang="en-CA" smtClean="0"/>
              <a:pPr>
                <a:defRPr/>
              </a:pPr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64225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Read brochure</a:t>
            </a:r>
          </a:p>
          <a:p>
            <a:endParaRPr lang="en-US" dirty="0" smtClean="0"/>
          </a:p>
          <a:p>
            <a:r>
              <a:rPr lang="en-US" baseline="0" dirty="0" smtClean="0"/>
              <a:t>Motion to adjourn does not have to be accepted by the chair.</a:t>
            </a:r>
          </a:p>
          <a:p>
            <a:endParaRPr lang="en-US" baseline="0" dirty="0" smtClean="0"/>
          </a:p>
          <a:p>
            <a:r>
              <a:rPr lang="en-US" baseline="0" dirty="0" smtClean="0"/>
              <a:t>Motion to move into committee of the whole – adding a time is not required and could be discouraged as it does nothing – if the debate is finished before the time they </a:t>
            </a:r>
            <a:r>
              <a:rPr lang="en-US" baseline="0" dirty="0" err="1" smtClean="0"/>
              <a:t>mvoe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oyut</a:t>
            </a:r>
            <a:r>
              <a:rPr lang="en-US" baseline="0" dirty="0" smtClean="0"/>
              <a:t> and if it is not finished by the time – you waste time by extending.  A good chair can still control and knows when debate is finished.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38267A-2EB2-412E-A7FD-586394DE96E7}" type="slidenum">
              <a:rPr lang="en-CA" smtClean="0"/>
              <a:pPr>
                <a:defRPr/>
              </a:pPr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560222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MOST CONFUSING ASPECT OF OUR RULES – because it allows up to 3 motions \to be on the floor at one time.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EXCEPT:   Many members don’t realize a motion to amend is a secondary (versus a primary) motion, and while it requires a mover and a seconder, can be made at any time during discussion.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So a motion may be on the floor, and a MOTION to AMEND as well as a second MOTION TO AMEND can be made and accepted even though the primary motion is still on the floor.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OTHER WORDS, you can have a primary motion and UP TO TWO amendments (SECONDARY) on the floor at the same time.  VERY CONFUSING……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You are only allowed TWO OPEN AMENDEMENTS on the floor at the same time.  No one can make a 3</a:t>
            </a:r>
            <a:r>
              <a:rPr lang="en-US" baseline="30000" dirty="0" smtClean="0"/>
              <a:t>rd</a:t>
            </a:r>
            <a:r>
              <a:rPr lang="en-US" baseline="0" dirty="0" smtClean="0"/>
              <a:t> amendment until at least one of the other two amendments on the floor is dealt with.</a:t>
            </a:r>
          </a:p>
          <a:p>
            <a:endParaRPr lang="en-US" baseline="0" dirty="0" smtClean="0"/>
          </a:p>
          <a:p>
            <a:r>
              <a:rPr lang="en-US" baseline="0" dirty="0" smtClean="0"/>
              <a:t>You deal with the amendments in the order they are presented .  You deal with them in the order they are presented.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EXAMPLE</a:t>
            </a:r>
          </a:p>
          <a:p>
            <a:endParaRPr lang="en-US" baseline="0" dirty="0" smtClean="0"/>
          </a:p>
          <a:p>
            <a:r>
              <a:rPr lang="en-US" baseline="0" dirty="0" smtClean="0"/>
              <a:t>Motion moved and seconded</a:t>
            </a:r>
          </a:p>
          <a:p>
            <a:endParaRPr lang="en-US" baseline="0" dirty="0" smtClean="0"/>
          </a:p>
          <a:p>
            <a:r>
              <a:rPr lang="en-US" baseline="0" dirty="0" smtClean="0"/>
              <a:t>Amendment #1 moved and seconded</a:t>
            </a:r>
          </a:p>
          <a:p>
            <a:endParaRPr lang="en-US" baseline="0" dirty="0" smtClean="0"/>
          </a:p>
          <a:p>
            <a:r>
              <a:rPr lang="en-US" baseline="0" dirty="0" smtClean="0"/>
              <a:t>Amendment #2 moved and seconded.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Deal with Amendment #2 before you can accept Amendment #3.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 one can make amendment #4 until #32 is dealt with etc.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38267A-2EB2-412E-A7FD-586394DE96E7}" type="slidenum">
              <a:rPr lang="en-CA" smtClean="0"/>
              <a:pPr>
                <a:defRPr/>
              </a:pPr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3730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Read rules of order handout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38267A-2EB2-412E-A7FD-586394DE96E7}" type="slidenum">
              <a:rPr lang="en-CA" smtClean="0"/>
              <a:pPr>
                <a:defRPr/>
              </a:pPr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1317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746" name="Picture 7" descr="PowerPoint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79825" y="750888"/>
            <a:ext cx="4889500" cy="2849562"/>
          </a:xfrm>
        </p:spPr>
        <p:txBody>
          <a:bodyPr anchor="t"/>
          <a:lstStyle>
            <a:lvl1pPr>
              <a:lnSpc>
                <a:spcPct val="85000"/>
              </a:lnSpc>
              <a:defRPr sz="66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CA" altLang="en-US" noProof="0" smtClean="0"/>
          </a:p>
        </p:txBody>
      </p:sp>
      <p:sp>
        <p:nvSpPr>
          <p:cNvPr id="15974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79825" y="3886200"/>
            <a:ext cx="3927475" cy="1392238"/>
          </a:xfrm>
        </p:spPr>
        <p:txBody>
          <a:bodyPr tIns="0"/>
          <a:lstStyle>
            <a:lvl1pPr marL="0" indent="0">
              <a:buFontTx/>
              <a:buNone/>
              <a:defRPr b="1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CA" altLang="en-US" noProof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0DC5B-1E75-4613-A0D4-1BBF42DE8B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1058863"/>
            <a:ext cx="228600" cy="232886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00BE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8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076D3-9712-4A32-AB45-B02DDC3F867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728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70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70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8ED40-6618-4A27-AA72-1274744FCC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71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14313"/>
            <a:ext cx="7648575" cy="1462087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5536" y="6250781"/>
            <a:ext cx="717550" cy="300038"/>
          </a:xfrm>
        </p:spPr>
        <p:txBody>
          <a:bodyPr/>
          <a:lstStyle/>
          <a:p>
            <a:pPr>
              <a:defRPr/>
            </a:pPr>
            <a:fld id="{2DE51440-A200-4DA9-A25B-6F62F694F7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31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>
              <a:buNone/>
              <a:defRPr sz="14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mtClean="0">
                <a:solidFill>
                  <a:prstClr val="white"/>
                </a:solidFill>
              </a:rPr>
              <a:pPr algn="r"/>
              <a:t>9/28/2017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>
              <a:lnSpc>
                <a:spcPct val="100000"/>
              </a:lnSpc>
              <a:defRPr kumimoji="0" lang="en-US" sz="7200" b="1" i="0" u="none" strike="noStrike" kern="0" cap="none" spc="0" normalizeH="0" baseline="0" noProof="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Show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083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mtClean="0">
                <a:solidFill>
                  <a:prstClr val="white"/>
                </a:solidFill>
              </a:rPr>
              <a:pPr algn="r"/>
              <a:t>9/28/2017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7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mtClean="0">
                <a:solidFill>
                  <a:prstClr val="white"/>
                </a:solidFill>
              </a:rPr>
              <a:pPr algn="r"/>
              <a:t>9/28/2017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Click to add section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254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mple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>
                <a:solidFill>
                  <a:prstClr val="white"/>
                </a:solidFill>
              </a:rPr>
              <a:pPr/>
              <a:t>9/28/2017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 smtClean="0"/>
              <a:t>Click to add 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63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tailed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>
                <a:solidFill>
                  <a:prstClr val="white"/>
                </a:solidFill>
              </a:rPr>
              <a:pPr/>
              <a:t>9/28/2017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 smtClean="0"/>
              <a:t>Click to add answer</a:t>
            </a:r>
            <a:endParaRPr lang="en-US" dirty="0"/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>
              <a:buFontTx/>
              <a:buNone/>
              <a:defRPr i="1" baseline="0"/>
            </a:lvl1pPr>
            <a:extLst/>
          </a:lstStyle>
          <a:p>
            <a:pPr lvl="0"/>
            <a:r>
              <a:rPr lang="en-US" dirty="0" smtClean="0"/>
              <a:t>Click to add detail to the 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86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Tr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>
                <a:solidFill>
                  <a:prstClr val="white"/>
                </a:solidFill>
              </a:rPr>
              <a:pPr/>
              <a:t>9/28/2017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algn="ctr" defTabSz="914400" fontAlgn="auto">
              <a:spcBef>
                <a:spcPct val="20000"/>
              </a:spcBef>
              <a:spcAft>
                <a:spcPts val="0"/>
              </a:spcAft>
            </a:pPr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latin typeface="Trebuchet MS"/>
                <a:cs typeface="+mn-cs"/>
              </a:rPr>
              <a:t>TRUE or FALSE?</a:t>
            </a:r>
            <a:endParaRPr lang="en-US" sz="7200" dirty="0">
              <a:solidFill>
                <a:prstClr val="white">
                  <a:alpha val="40000"/>
                </a:prstClr>
              </a:solidFill>
              <a:latin typeface="Trebuchet MS"/>
              <a:cs typeface="+mn-cs"/>
            </a:endParaRP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 defTabSz="914400" fontAlgn="auto">
              <a:spcBef>
                <a:spcPct val="20000"/>
              </a:spcBef>
              <a:spcAft>
                <a:spcPts val="0"/>
              </a:spcAft>
            </a:pPr>
            <a:r>
              <a:rPr lang="en-US" sz="720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latin typeface="Trebuchet MS"/>
                <a:cs typeface="+mn-cs"/>
              </a:rPr>
              <a:t>TRUE </a:t>
            </a:r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latin typeface="Trebuchet MS"/>
                <a:cs typeface="+mn-cs"/>
              </a:rPr>
              <a:t>or FALSE?</a:t>
            </a:r>
            <a:endParaRPr lang="en-US" dirty="0">
              <a:solidFill>
                <a:prstClr val="white"/>
              </a:solidFill>
              <a:latin typeface="Trebuchet MS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543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Fal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>
                <a:solidFill>
                  <a:prstClr val="white"/>
                </a:solidFill>
              </a:rPr>
              <a:pPr/>
              <a:t>9/28/2017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algn="ctr" defTabSz="914400" fontAlgn="auto">
              <a:spcBef>
                <a:spcPct val="20000"/>
              </a:spcBef>
              <a:spcAft>
                <a:spcPts val="0"/>
              </a:spcAft>
            </a:pPr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latin typeface="Trebuchet MS"/>
                <a:cs typeface="+mn-cs"/>
              </a:rPr>
              <a:t>TRUE or FALSE?</a:t>
            </a:r>
            <a:endParaRPr lang="en-US" sz="7200" dirty="0">
              <a:solidFill>
                <a:prstClr val="white">
                  <a:alpha val="40000"/>
                </a:prstClr>
              </a:solidFill>
              <a:latin typeface="Trebuchet MS"/>
              <a:cs typeface="+mn-cs"/>
            </a:endParaRP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latin typeface="Trebuchet MS"/>
                <a:cs typeface="+mn-cs"/>
              </a:rPr>
              <a:t>TRUE or </a:t>
            </a:r>
            <a:r>
              <a:rPr lang="en-US" sz="720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latin typeface="Trebuchet MS"/>
                <a:cs typeface="+mn-cs"/>
              </a:rPr>
              <a:t>FALSE</a:t>
            </a:r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latin typeface="Trebuchet MS"/>
                <a:cs typeface="+mn-cs"/>
              </a:rPr>
              <a:t>?</a:t>
            </a:r>
            <a:endParaRPr lang="en-US" dirty="0">
              <a:solidFill>
                <a:prstClr val="white"/>
              </a:solidFill>
              <a:latin typeface="Trebuchet MS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860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spcBef>
                <a:spcPts val="1200"/>
              </a:spcBef>
              <a:buClr>
                <a:srgbClr val="C00000"/>
              </a:buClr>
              <a:buSzPct val="75000"/>
              <a:buFont typeface="Wingdings" panose="05000000000000000000" pitchFamily="2" charset="2"/>
              <a:buChar char="q"/>
              <a:defRPr sz="3600"/>
            </a:lvl1pPr>
            <a:lvl2pPr marL="742950" indent="-28575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3200"/>
            </a:lvl2pPr>
            <a:lvl3pPr>
              <a:buClr>
                <a:srgbClr val="C00000"/>
              </a:buClr>
              <a:defRPr sz="280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82E81-EBEA-4B54-8C8C-3A7DFA0136C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161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tem Match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1</a:t>
            </a:r>
            <a:endParaRPr lang="en-US" dirty="0"/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2</a:t>
            </a:r>
            <a:endParaRPr lang="en-US" dirty="0"/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3</a:t>
            </a:r>
            <a:endParaRPr lang="en-US" dirty="0"/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4</a:t>
            </a:r>
            <a:endParaRPr lang="en-US" dirty="0"/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5</a:t>
            </a:r>
            <a:endParaRPr lang="en-US" dirty="0"/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>
                <a:solidFill>
                  <a:prstClr val="white"/>
                </a:solidFill>
              </a:rPr>
              <a:pPr/>
              <a:t>9/28/2017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5</a:t>
            </a:r>
            <a:endParaRPr lang="en-US" dirty="0"/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3</a:t>
            </a:r>
            <a:endParaRPr lang="en-US" dirty="0"/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1</a:t>
            </a:r>
            <a:endParaRPr lang="en-US" dirty="0"/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2</a:t>
            </a:r>
            <a:endParaRPr lang="en-US" dirty="0"/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4</a:t>
            </a:r>
            <a:endParaRPr lang="en-US" dirty="0"/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>
              <a:defRPr i="1" baseline="0"/>
            </a:lvl1pPr>
            <a:extLst/>
          </a:lstStyle>
          <a:p>
            <a:r>
              <a:rPr lang="en-US" dirty="0" smtClean="0"/>
              <a:t>Click to type your question</a:t>
            </a:r>
            <a:endParaRPr lang="en-US" dirty="0"/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64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6D447-B0C9-4F88-A54E-E7D22AA9F8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906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7475" y="1600200"/>
            <a:ext cx="3573463" cy="4344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600200"/>
            <a:ext cx="3573462" cy="4344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C0270-A514-45F1-915E-A291FC92EA0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77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78E33-A9C2-47C0-8A6F-56473C8F7C0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7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CF7D2-E6CE-4A1B-BA64-4C4BD881AB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45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in Education Offi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B47FD-6C1E-46EC-95E2-33A317FD08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753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443F5-7A37-4523-93F9-36E02781E94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40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D1D6C-6193-41A9-8200-98FE0EA5EDC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79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22" name="Picture 7" descr="PowerPointBackgroun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041" y="45456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87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CA" altLang="en-US" smtClean="0"/>
          </a:p>
        </p:txBody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1556792"/>
            <a:ext cx="7299325" cy="434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CA" alt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58640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833B47FD-6C1E-46EC-95E2-33A317FD08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457200"/>
            <a:ext cx="228600" cy="6096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00BE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73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3" r:id="rId8"/>
    <p:sldLayoutId id="2147483944" r:id="rId9"/>
    <p:sldLayoutId id="2147483945" r:id="rId10"/>
    <p:sldLayoutId id="2147483946" r:id="rId11"/>
    <p:sldLayoutId id="2147483947" r:id="rId12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anose="020F050202020403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anose="020F050202020403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anose="020F050202020403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anose="020F050202020403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anose="020F050202020403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anose="020F050202020403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anose="020F050202020403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>
              <a:defRPr sz="1100"/>
            </a:lvl1pPr>
            <a:extLst/>
          </a:lstStyle>
          <a:p>
            <a:pPr algn="r" defTabSz="914400" fontAlgn="auto">
              <a:spcBef>
                <a:spcPts val="0"/>
              </a:spcBef>
              <a:spcAft>
                <a:spcPts val="0"/>
              </a:spcAft>
            </a:pPr>
            <a:fld id="{8F67D422-08A8-451B-9A67-21962FC4B660}" type="datetimeFigureOut">
              <a:rPr lang="en-US" smtClean="0">
                <a:solidFill>
                  <a:prstClr val="white"/>
                </a:solidFill>
                <a:latin typeface="Trebuchet MS"/>
                <a:cs typeface="+mn-cs"/>
              </a:rPr>
              <a:pPr algn="r" defTabSz="914400" fontAlgn="auto">
                <a:spcBef>
                  <a:spcPts val="0"/>
                </a:spcBef>
                <a:spcAft>
                  <a:spcPts val="0"/>
                </a:spcAft>
              </a:pPr>
              <a:t>9/28/2017</a:t>
            </a:fld>
            <a:endParaRPr lang="en-US" sz="1050" dirty="0">
              <a:solidFill>
                <a:prstClr val="white"/>
              </a:solidFill>
              <a:latin typeface="Trebuchet MS"/>
              <a:cs typeface="+mn-cs"/>
            </a:endParaRPr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  <a:extLst/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  <a:latin typeface="Trebuchet MS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>
              <a:defRPr sz="1200"/>
            </a:lvl1pPr>
            <a:extLst/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fld id="{169B2101-2E9F-420A-91A3-890890D84497}" type="slidenum">
              <a:rPr lang="en-US" smtClean="0">
                <a:solidFill>
                  <a:prstClr val="white"/>
                </a:solidFill>
                <a:latin typeface="Trebuchet MS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white"/>
              </a:solidFill>
              <a:latin typeface="Trebuchet MS"/>
              <a:cs typeface="+mn-cs"/>
            </a:endParaRPr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167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/>
            </a:r>
            <a:br>
              <a:rPr lang="en-CA" dirty="0" smtClean="0"/>
            </a:br>
            <a:r>
              <a:rPr lang="en-CA" dirty="0"/>
              <a:t/>
            </a:r>
            <a:br>
              <a:rPr lang="en-CA" dirty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/>
              <a:t/>
            </a:r>
            <a:br>
              <a:rPr lang="en-CA" dirty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/>
              <a:t/>
            </a:r>
            <a:br>
              <a:rPr lang="en-CA" dirty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Rules of Order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82E81-EBEA-4B54-8C8C-3A7DFA0136C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081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Speaking to a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330"/>
            <a:ext cx="8219256" cy="4344988"/>
          </a:xfrm>
        </p:spPr>
        <p:txBody>
          <a:bodyPr/>
          <a:lstStyle/>
          <a:p>
            <a:r>
              <a:rPr lang="en-US" sz="3000" dirty="0" smtClean="0"/>
              <a:t>Recognition</a:t>
            </a:r>
          </a:p>
          <a:p>
            <a:r>
              <a:rPr lang="en-US" sz="3000" dirty="0" smtClean="0"/>
              <a:t>Speaking to a motion</a:t>
            </a:r>
          </a:p>
          <a:p>
            <a:r>
              <a:rPr lang="en-US" sz="3000" dirty="0" smtClean="0"/>
              <a:t>Limitations</a:t>
            </a:r>
          </a:p>
          <a:p>
            <a:r>
              <a:rPr lang="en-US" sz="3000" dirty="0" smtClean="0"/>
              <a:t>Questions</a:t>
            </a:r>
          </a:p>
          <a:p>
            <a:r>
              <a:rPr lang="en-US" sz="3000" dirty="0" smtClean="0"/>
              <a:t>Interruption</a:t>
            </a:r>
          </a:p>
          <a:p>
            <a:pPr lvl="1"/>
            <a:r>
              <a:rPr lang="en-US" sz="3000" dirty="0" smtClean="0"/>
              <a:t>Point of Order</a:t>
            </a:r>
          </a:p>
          <a:p>
            <a:pPr lvl="1"/>
            <a:r>
              <a:rPr lang="en-US" sz="3000" dirty="0" smtClean="0"/>
              <a:t>Question of privilege</a:t>
            </a:r>
          </a:p>
          <a:p>
            <a:r>
              <a:rPr lang="en-US" sz="3000" dirty="0" smtClean="0"/>
              <a:t>Closing Debate</a:t>
            </a:r>
            <a:endParaRPr lang="en-US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82E81-EBEA-4B54-8C8C-3A7DFA0136C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14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482" y="1556792"/>
            <a:ext cx="8219256" cy="4344988"/>
          </a:xfrm>
        </p:spPr>
        <p:txBody>
          <a:bodyPr/>
          <a:lstStyle/>
          <a:p>
            <a:r>
              <a:rPr lang="en-US" sz="3000" dirty="0" smtClean="0"/>
              <a:t>Our Rules of Order will not cover every situation</a:t>
            </a:r>
          </a:p>
          <a:p>
            <a:r>
              <a:rPr lang="en-US" sz="3000" dirty="0" smtClean="0"/>
              <a:t>When this happens the chair, or the Rules of Order chair has to make a decision.</a:t>
            </a:r>
          </a:p>
          <a:p>
            <a:r>
              <a:rPr lang="en-US" sz="3000" dirty="0" smtClean="0"/>
              <a:t>Member may challenge the ruling and state why.</a:t>
            </a:r>
          </a:p>
          <a:p>
            <a:r>
              <a:rPr lang="en-US" sz="3000" dirty="0" smtClean="0"/>
              <a:t>The chair explains the rational and asks:</a:t>
            </a:r>
          </a:p>
          <a:p>
            <a:pPr lvl="1"/>
            <a:r>
              <a:rPr lang="en-US" sz="2600" dirty="0" smtClean="0"/>
              <a:t>Shall the decision of the chair stand as judgement of the meeting?</a:t>
            </a:r>
          </a:p>
          <a:p>
            <a:r>
              <a:rPr lang="en-US" sz="3000" dirty="0" smtClean="0"/>
              <a:t>Simple majority decides</a:t>
            </a:r>
          </a:p>
          <a:p>
            <a:r>
              <a:rPr lang="en-US" sz="3000" dirty="0" smtClean="0"/>
              <a:t>Not a vote of confidence</a:t>
            </a:r>
          </a:p>
          <a:p>
            <a:endParaRPr lang="en-US" sz="30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82E81-EBEA-4B54-8C8C-3A7DFA0136C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221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79126"/>
            <a:ext cx="8219256" cy="4344988"/>
          </a:xfrm>
        </p:spPr>
        <p:txBody>
          <a:bodyPr/>
          <a:lstStyle/>
          <a:p>
            <a:r>
              <a:rPr lang="en-US" dirty="0" smtClean="0"/>
              <a:t>Quorum must be present</a:t>
            </a:r>
          </a:p>
          <a:p>
            <a:r>
              <a:rPr lang="en-US" dirty="0" smtClean="0"/>
              <a:t>Majority of Present &amp; Voting</a:t>
            </a:r>
          </a:p>
          <a:p>
            <a:pPr lvl="1"/>
            <a:r>
              <a:rPr lang="en-US" dirty="0" smtClean="0"/>
              <a:t>Need more For than Against votes</a:t>
            </a:r>
          </a:p>
          <a:p>
            <a:r>
              <a:rPr lang="en-US" dirty="0" smtClean="0"/>
              <a:t>Majority of those Present</a:t>
            </a:r>
          </a:p>
          <a:p>
            <a:pPr lvl="1"/>
            <a:r>
              <a:rPr lang="en-US" dirty="0" smtClean="0"/>
              <a:t>To abstain is a vote against</a:t>
            </a:r>
          </a:p>
          <a:p>
            <a:r>
              <a:rPr lang="en-US" dirty="0" smtClean="0"/>
              <a:t>Voting on Amendments</a:t>
            </a:r>
          </a:p>
          <a:p>
            <a:pPr lvl="1"/>
            <a:r>
              <a:rPr lang="en-US" dirty="0" smtClean="0"/>
              <a:t>If two on floor at same time - reverse order</a:t>
            </a:r>
          </a:p>
          <a:p>
            <a:r>
              <a:rPr lang="en-US" dirty="0" smtClean="0"/>
              <a:t>Deciding Vote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82E81-EBEA-4B54-8C8C-3A7DFA0136C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260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</a:p>
        </p:txBody>
      </p:sp>
      <p:sp>
        <p:nvSpPr>
          <p:cNvPr id="490498" name="Content Placeholder 2"/>
          <p:cNvSpPr>
            <a:spLocks noGrp="1"/>
          </p:cNvSpPr>
          <p:nvPr>
            <p:ph idx="1"/>
          </p:nvPr>
        </p:nvSpPr>
        <p:spPr>
          <a:xfrm>
            <a:off x="467544" y="1412330"/>
            <a:ext cx="8219256" cy="4344988"/>
          </a:xfrm>
        </p:spPr>
        <p:txBody>
          <a:bodyPr/>
          <a:lstStyle/>
          <a:p>
            <a:r>
              <a:rPr lang="en-US" sz="3000" dirty="0" smtClean="0"/>
              <a:t>Intent: The Shipley Senior Citizen home has requested the club donate a mode of transportation to get residents to and from the home to the hospital for appointments and to get residents to the monthly crib tournaments  held in different homes </a:t>
            </a:r>
          </a:p>
          <a:p>
            <a:r>
              <a:rPr lang="en-US" sz="3000" b="1" dirty="0" smtClean="0"/>
              <a:t>THEREFORE BE IT RESOLVED </a:t>
            </a:r>
            <a:r>
              <a:rPr lang="en-US" sz="3000" dirty="0" smtClean="0"/>
              <a:t>that the club purchase a blue Voyageur van from Riverside Ford at a cost not to exceed $12,000 and donate the van to the Shipley Senior Citizen home. 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4508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49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7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333375"/>
            <a:ext cx="7354887" cy="863600"/>
          </a:xfrm>
        </p:spPr>
        <p:txBody>
          <a:bodyPr/>
          <a:lstStyle/>
          <a:p>
            <a:r>
              <a:rPr lang="en-US" dirty="0" smtClean="0"/>
              <a:t>Why use Rules of Order</a:t>
            </a:r>
          </a:p>
        </p:txBody>
      </p:sp>
      <p:sp>
        <p:nvSpPr>
          <p:cNvPr id="480258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84313"/>
            <a:ext cx="7988300" cy="4916487"/>
          </a:xfrm>
        </p:spPr>
        <p:txBody>
          <a:bodyPr/>
          <a:lstStyle/>
          <a:p>
            <a:r>
              <a:rPr lang="en-US" sz="3600" dirty="0" smtClean="0">
                <a:cs typeface="Arial" charset="0"/>
              </a:rPr>
              <a:t>Easier to conduct business if a set of rules is agreed upon</a:t>
            </a:r>
          </a:p>
          <a:p>
            <a:r>
              <a:rPr lang="en-US" sz="3600" dirty="0" smtClean="0">
                <a:cs typeface="Arial" charset="0"/>
              </a:rPr>
              <a:t>Focus on one subject at a time.</a:t>
            </a:r>
          </a:p>
          <a:p>
            <a:r>
              <a:rPr lang="en-US" sz="3600" dirty="0" smtClean="0">
                <a:cs typeface="Arial" charset="0"/>
              </a:rPr>
              <a:t>Allow for full debate</a:t>
            </a:r>
          </a:p>
          <a:p>
            <a:r>
              <a:rPr lang="en-US" sz="3600" dirty="0" smtClean="0">
                <a:cs typeface="Arial" charset="0"/>
              </a:rPr>
              <a:t>Every member has equal rights.</a:t>
            </a:r>
          </a:p>
          <a:p>
            <a:r>
              <a:rPr lang="en-US" sz="3600" dirty="0" smtClean="0">
                <a:cs typeface="Arial" charset="0"/>
              </a:rPr>
              <a:t>The will of the majority must prevail, and the rights of the minority must be preserved.</a:t>
            </a:r>
          </a:p>
          <a:p>
            <a:endParaRPr lang="en-US" sz="2000" dirty="0" smtClean="0">
              <a:latin typeface="Arial" charset="0"/>
              <a:cs typeface="Arial" charset="0"/>
            </a:endParaRPr>
          </a:p>
          <a:p>
            <a:endParaRPr lang="en-US" sz="2000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Times New Roman" pitchFamily="18" charset="0"/>
            </a:endParaRPr>
          </a:p>
          <a:p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3F3D5C-6547-4D25-9D71-82AA18CF6AED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77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025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5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301625"/>
            <a:ext cx="7283450" cy="782638"/>
          </a:xfrm>
        </p:spPr>
        <p:txBody>
          <a:bodyPr/>
          <a:lstStyle/>
          <a:p>
            <a:r>
              <a:rPr lang="en-US" dirty="0" smtClean="0"/>
              <a:t>Kin Rules of Order</a:t>
            </a:r>
          </a:p>
        </p:txBody>
      </p:sp>
      <p:sp>
        <p:nvSpPr>
          <p:cNvPr id="447490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484313"/>
            <a:ext cx="7772400" cy="4735512"/>
          </a:xfrm>
        </p:spPr>
        <p:txBody>
          <a:bodyPr/>
          <a:lstStyle/>
          <a:p>
            <a:pPr marL="457200" indent="-457200">
              <a:buFontTx/>
              <a:buAutoNum type="arabicPeriod"/>
              <a:defRPr/>
            </a:pPr>
            <a:r>
              <a:rPr lang="en-US" sz="3350" dirty="0" smtClean="0"/>
              <a:t>Kin use Kin Rules of order</a:t>
            </a:r>
          </a:p>
          <a:p>
            <a:pPr marL="749300" lvl="1" indent="-457200">
              <a:defRPr/>
            </a:pPr>
            <a:r>
              <a:rPr lang="en-US" sz="3350" dirty="0" smtClean="0"/>
              <a:t>Based on Robert’s – but we don’t use Robert’s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3350" dirty="0" smtClean="0"/>
              <a:t>Business may only be transacted if there is a quorum;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3350" dirty="0" smtClean="0"/>
              <a:t>No </a:t>
            </a:r>
            <a:r>
              <a:rPr lang="en-US" sz="3350" b="1" dirty="0" smtClean="0"/>
              <a:t>DEBATE</a:t>
            </a:r>
            <a:r>
              <a:rPr lang="en-US" sz="3350" dirty="0" smtClean="0"/>
              <a:t> shall be allowed unless there is a motion on the floor that has been duly moved and seconded</a:t>
            </a:r>
          </a:p>
          <a:p>
            <a:pPr marL="457200" indent="-457200">
              <a:buFontTx/>
              <a:buAutoNum type="arabicPeriod"/>
              <a:defRPr/>
            </a:pPr>
            <a:endParaRPr lang="en-US" dirty="0" smtClean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9341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49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Motions and Voting</a:t>
            </a:r>
          </a:p>
        </p:txBody>
      </p:sp>
      <p:sp>
        <p:nvSpPr>
          <p:cNvPr id="48435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00213"/>
            <a:ext cx="7772400" cy="4519612"/>
          </a:xfrm>
        </p:spPr>
        <p:txBody>
          <a:bodyPr/>
          <a:lstStyle/>
          <a:p>
            <a:r>
              <a:rPr lang="en-US" sz="2800" dirty="0" smtClean="0"/>
              <a:t>Before any question may be discussed, it should be submitted in the form of a motion, which is moved by one member and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by another. </a:t>
            </a:r>
          </a:p>
          <a:p>
            <a:r>
              <a:rPr lang="en-US" sz="2800" dirty="0" smtClean="0"/>
              <a:t>It should be submitted in writing to ensure accuracy</a:t>
            </a:r>
          </a:p>
          <a:p>
            <a:r>
              <a:rPr lang="en-US" sz="2800" dirty="0" smtClean="0"/>
              <a:t>The motion is then debatable and may be accepted, amended, withdrawn or  rejected.</a:t>
            </a:r>
          </a:p>
          <a:p>
            <a:r>
              <a:rPr lang="en-US" sz="2800" dirty="0" smtClean="0"/>
              <a:t>When a motion has been adopted, it becomes a resolution</a:t>
            </a: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7887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5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Order Handout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member should have one at every meeting.</a:t>
            </a:r>
          </a:p>
          <a:p>
            <a:r>
              <a:rPr lang="en-US" dirty="0" smtClean="0"/>
              <a:t>Contains EVERYTHING a member needs to know</a:t>
            </a:r>
          </a:p>
          <a:p>
            <a:r>
              <a:rPr lang="en-US" dirty="0" smtClean="0"/>
              <a:t>Ideal for training NEW MEMBERS during a meeting.</a:t>
            </a:r>
          </a:p>
          <a:p>
            <a:pPr lvl="1"/>
            <a:r>
              <a:rPr lang="en-US" dirty="0" smtClean="0"/>
              <a:t>As discussion on motion is going on – just point to the section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82E81-EBEA-4B54-8C8C-3A7DFA0136C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86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handout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Page 1 &amp; 4    Types of Motions</a:t>
            </a:r>
          </a:p>
          <a:p>
            <a:r>
              <a:rPr lang="en-US" sz="4000" dirty="0" smtClean="0"/>
              <a:t>Page 2 – 3     Speaking to a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                      motion</a:t>
            </a:r>
          </a:p>
          <a:p>
            <a:r>
              <a:rPr lang="en-US" sz="4000" dirty="0" smtClean="0"/>
              <a:t>Page 3            Voting on motions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                      Quorum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82E81-EBEA-4B54-8C8C-3A7DFA0136C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560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500" dirty="0" smtClean="0"/>
              <a:t>Motion to table*</a:t>
            </a:r>
          </a:p>
          <a:p>
            <a:r>
              <a:rPr lang="en-US" sz="3500" dirty="0" smtClean="0"/>
              <a:t>Motion to withdraw</a:t>
            </a:r>
          </a:p>
          <a:p>
            <a:r>
              <a:rPr lang="en-US" sz="3500" dirty="0" smtClean="0"/>
              <a:t>Motion to move into committee of the whole</a:t>
            </a:r>
          </a:p>
          <a:p>
            <a:r>
              <a:rPr lang="en-US" sz="3500" dirty="0" smtClean="0"/>
              <a:t>Motion to adjourn*</a:t>
            </a:r>
          </a:p>
          <a:p>
            <a:r>
              <a:rPr lang="en-US" sz="3500" dirty="0" smtClean="0"/>
              <a:t>*both need a mover and 2</a:t>
            </a:r>
            <a:r>
              <a:rPr lang="en-US" sz="3500" baseline="30000" dirty="0" smtClean="0"/>
              <a:t>nd</a:t>
            </a:r>
            <a:r>
              <a:rPr lang="en-US" sz="3500" dirty="0" smtClean="0"/>
              <a:t> but are debatable to time only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82E81-EBEA-4B54-8C8C-3A7DFA0136C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476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Amendments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Considered secondary motions</a:t>
            </a:r>
          </a:p>
          <a:p>
            <a:r>
              <a:rPr lang="en-US" dirty="0" smtClean="0"/>
              <a:t>Up </a:t>
            </a:r>
            <a:r>
              <a:rPr lang="en-US" dirty="0"/>
              <a:t>to 2 amendments may be on the floor at the same time</a:t>
            </a:r>
          </a:p>
          <a:p>
            <a:pPr lvl="1"/>
            <a:r>
              <a:rPr lang="en-US" dirty="0"/>
              <a:t>If one amendment has been voted upon, another </a:t>
            </a:r>
            <a:r>
              <a:rPr lang="en-US" dirty="0" smtClean="0"/>
              <a:t>“2</a:t>
            </a:r>
            <a:r>
              <a:rPr lang="en-US" baseline="30000" dirty="0" smtClean="0"/>
              <a:t>nd</a:t>
            </a:r>
            <a:r>
              <a:rPr lang="en-US" dirty="0" smtClean="0"/>
              <a:t>” amendment </a:t>
            </a:r>
            <a:r>
              <a:rPr lang="en-US" dirty="0"/>
              <a:t>may be accepted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Each new amendment must be different in purport from one that has already been defeated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marL="57150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82E81-EBEA-4B54-8C8C-3A7DFA0136C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367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LS Theme">
  <a:themeElements>
    <a:clrScheme name="Kin Canada red_ribbon201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in Canada red_ribbon2012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bg2">
              <a:alpha val="50000"/>
            </a:scheme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bg2">
              <a:alpha val="50000"/>
            </a:scheme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n Canada red_ribbon20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n Canada red_ribbon201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n Canada red_ribbon201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n Canada red_ribbon201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n Canada red_ribbon201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n Canada red_ribbon201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n Canada red_ribbon201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n Canada red_ribbon201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n Canada red_ribbon201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n Canada red_ribbon201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n Canada red_ribbon201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n Canada red_ribbon201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Quiz Sh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DLS Theme</Template>
  <TotalTime>11</TotalTime>
  <Words>1290</Words>
  <Application>Microsoft Office PowerPoint</Application>
  <PresentationFormat>On-screen Show (4:3)</PresentationFormat>
  <Paragraphs>158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</vt:lpstr>
      <vt:lpstr>DLS Theme</vt:lpstr>
      <vt:lpstr>1_Quiz Show</vt:lpstr>
      <vt:lpstr>       Rules of Order</vt:lpstr>
      <vt:lpstr>Exercise</vt:lpstr>
      <vt:lpstr>Why use Rules of Order</vt:lpstr>
      <vt:lpstr>Kin Rules of Order</vt:lpstr>
      <vt:lpstr>Motions and Voting</vt:lpstr>
      <vt:lpstr>Rules of Order Handout</vt:lpstr>
      <vt:lpstr>Design of handout</vt:lpstr>
      <vt:lpstr>Types of Motions</vt:lpstr>
      <vt:lpstr>Amendments …</vt:lpstr>
      <vt:lpstr>Speaking to a motion</vt:lpstr>
      <vt:lpstr>Challenge</vt:lpstr>
      <vt:lpstr>Voting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Rules of Order</dc:title>
  <dc:creator>KINED</dc:creator>
  <cp:lastModifiedBy>Monika McKean</cp:lastModifiedBy>
  <cp:revision>5</cp:revision>
  <dcterms:created xsi:type="dcterms:W3CDTF">2015-08-12T23:50:13Z</dcterms:created>
  <dcterms:modified xsi:type="dcterms:W3CDTF">2017-09-28T12:40:17Z</dcterms:modified>
</cp:coreProperties>
</file>