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Lst>
  <p:sldSz cx="9144000" cy="5143500" type="screen16x9"/>
  <p:notesSz cx="6858000" cy="9144000"/>
  <p:embeddedFontLst>
    <p:embeddedFont>
      <p:font typeface="Roboto" charset="0"/>
      <p:regular r:id="rId25"/>
      <p:bold r:id="rId26"/>
      <p:italic r:id="rId27"/>
      <p:boldItalic r:id="rId28"/>
    </p:embeddedFont>
    <p:embeddedFont>
      <p:font typeface="Roboto Slab"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96C73AF-C563-406E-873D-A3795FD7A3A6}">
  <a:tblStyle styleId="{B96C73AF-C563-406E-873D-A3795FD7A3A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2" d="100"/>
          <a:sy n="132" d="100"/>
        </p:scale>
        <p:origin x="-168"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7753972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6" name="Shape 56"/>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7" name="Shape 5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pic>
        <p:nvPicPr>
          <p:cNvPr id="31" name="Shape 31"/>
          <p:cNvPicPr preferRelativeResize="0"/>
          <p:nvPr/>
        </p:nvPicPr>
        <p:blipFill>
          <a:blip r:embed="rId2">
            <a:alphaModFix/>
          </a:blip>
          <a:stretch>
            <a:fillRect/>
          </a:stretch>
        </p:blipFill>
        <p:spPr>
          <a:xfrm>
            <a:off x="88898" y="4445000"/>
            <a:ext cx="1400175" cy="609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5"/>
        <p:cNvGrpSpPr/>
        <p:nvPr/>
      </p:nvGrpSpPr>
      <p:grpSpPr>
        <a:xfrm>
          <a:off x="0" y="0"/>
          <a:ext cx="0" cy="0"/>
          <a:chOff x="0" y="0"/>
          <a:chExt cx="0" cy="0"/>
        </a:xfrm>
      </p:grpSpPr>
      <p:cxnSp>
        <p:nvCxnSpPr>
          <p:cNvPr id="36" name="Shape 36"/>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7" name="Shape 37"/>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8" name="Shape 38"/>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9" name="Shape 3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5" name="Shape 45"/>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6" name="Shape 46"/>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7" name="Shape 47"/>
          <p:cNvSpPr txBox="1">
            <a:spLocks noGrp="1"/>
          </p:cNvSpPr>
          <p:nvPr>
            <p:ph type="subTitle" idx="1"/>
          </p:nvPr>
        </p:nvSpPr>
        <p:spPr>
          <a:xfrm>
            <a:off x="265500" y="27690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8" name="Shape 48"/>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rgbClr val="3C78D8"/>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5k_SMlGZlf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269885" y="0"/>
            <a:ext cx="8604238" cy="5143500"/>
          </a:xfrm>
          <a:prstGeom prst="rect">
            <a:avLst/>
          </a:prstGeom>
          <a:noFill/>
          <a:ln>
            <a:noFill/>
          </a:ln>
        </p:spPr>
      </p:pic>
      <p:pic>
        <p:nvPicPr>
          <p:cNvPr id="65" name="Shape 65"/>
          <p:cNvPicPr preferRelativeResize="0"/>
          <p:nvPr/>
        </p:nvPicPr>
        <p:blipFill rotWithShape="1">
          <a:blip r:embed="rId4">
            <a:alphaModFix/>
          </a:blip>
          <a:srcRect r="52024" b="53857"/>
          <a:stretch/>
        </p:blipFill>
        <p:spPr>
          <a:xfrm>
            <a:off x="5436096" y="2715766"/>
            <a:ext cx="2610590" cy="2268349"/>
          </a:xfrm>
          <a:prstGeom prst="rect">
            <a:avLst/>
          </a:prstGeom>
          <a:noFill/>
          <a:ln>
            <a:noFill/>
          </a:ln>
        </p:spPr>
      </p:pic>
      <p:sp>
        <p:nvSpPr>
          <p:cNvPr id="66" name="Shape 66"/>
          <p:cNvSpPr txBox="1"/>
          <p:nvPr/>
        </p:nvSpPr>
        <p:spPr>
          <a:xfrm>
            <a:off x="4562524" y="954350"/>
            <a:ext cx="4311600" cy="1490100"/>
          </a:xfrm>
          <a:prstGeom prst="rect">
            <a:avLst/>
          </a:prstGeom>
          <a:noFill/>
          <a:ln>
            <a:noFill/>
          </a:ln>
        </p:spPr>
        <p:txBody>
          <a:bodyPr wrap="square" lIns="91425" tIns="91425" rIns="91425" bIns="91425" anchor="ctr" anchorCtr="0">
            <a:noAutofit/>
          </a:bodyPr>
          <a:lstStyle/>
          <a:p>
            <a:pPr lvl="0" algn="ctr">
              <a:spcBef>
                <a:spcPts val="0"/>
              </a:spcBef>
              <a:buNone/>
            </a:pPr>
            <a:r>
              <a:rPr lang="en" sz="2400" b="1" dirty="0">
                <a:solidFill>
                  <a:schemeClr val="accent1"/>
                </a:solidFill>
              </a:rPr>
              <a:t>DISTRICT ONE </a:t>
            </a:r>
            <a:r>
              <a:rPr lang="en" sz="2400" b="1" dirty="0"/>
              <a:t/>
            </a:r>
            <a:br>
              <a:rPr lang="en" sz="2400" b="1" dirty="0"/>
            </a:br>
            <a:r>
              <a:rPr lang="en" sz="2200" b="1" dirty="0">
                <a:solidFill>
                  <a:srgbClr val="FFFFFF"/>
                </a:solidFill>
              </a:rPr>
              <a:t>CYSTIC FIBROSIS &amp; </a:t>
            </a:r>
            <a:br>
              <a:rPr lang="en" sz="2200" b="1" dirty="0">
                <a:solidFill>
                  <a:srgbClr val="FFFFFF"/>
                </a:solidFill>
              </a:rPr>
            </a:br>
            <a:r>
              <a:rPr lang="en" sz="2200" b="1" dirty="0">
                <a:solidFill>
                  <a:srgbClr val="FFFFFF"/>
                </a:solidFill>
              </a:rPr>
              <a:t>SERVICE</a:t>
            </a:r>
            <a:r>
              <a:rPr lang="en" sz="2000" b="1" dirty="0"/>
              <a:t> </a:t>
            </a:r>
            <a:br>
              <a:rPr lang="en" sz="2000" b="1" dirty="0"/>
            </a:br>
            <a:r>
              <a:rPr lang="en" sz="2000" b="1" dirty="0" smtClean="0">
                <a:solidFill>
                  <a:srgbClr val="FFFFFF"/>
                </a:solidFill>
              </a:rPr>
              <a:t>CLUB LEADERSHIP SEMINAR 2017-2018</a:t>
            </a:r>
            <a:endParaRPr lang="en" sz="2000" b="1" dirty="0">
              <a:solidFill>
                <a:srgbClr val="FFFFFF"/>
              </a:solidFill>
            </a:endParaRPr>
          </a:p>
        </p:txBody>
      </p:sp>
      <p:pic>
        <p:nvPicPr>
          <p:cNvPr id="67" name="Shape 67"/>
          <p:cNvPicPr preferRelativeResize="0"/>
          <p:nvPr/>
        </p:nvPicPr>
        <p:blipFill>
          <a:blip r:embed="rId5">
            <a:alphaModFix/>
          </a:blip>
          <a:stretch>
            <a:fillRect/>
          </a:stretch>
        </p:blipFill>
        <p:spPr>
          <a:xfrm>
            <a:off x="6931378" y="0"/>
            <a:ext cx="1881275" cy="8191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DISASTER RELIEF FUND</a:t>
            </a:r>
          </a:p>
        </p:txBody>
      </p:sp>
      <p:sp>
        <p:nvSpPr>
          <p:cNvPr id="126" name="Shape 126"/>
          <p:cNvSpPr txBox="1">
            <a:spLocks noGrp="1"/>
          </p:cNvSpPr>
          <p:nvPr>
            <p:ph type="body" idx="1"/>
          </p:nvPr>
        </p:nvSpPr>
        <p:spPr>
          <a:xfrm>
            <a:off x="376950" y="1352150"/>
            <a:ext cx="8520300" cy="30198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dirty="0"/>
              <a:t>The Disaster Relief Fund provides short-term immediate financial assistance to both national and international areas declared a disaster area. </a:t>
            </a:r>
          </a:p>
          <a:p>
            <a:pPr marL="457200" lvl="0" indent="-342900" rtl="0">
              <a:spcBef>
                <a:spcPts val="0"/>
              </a:spcBef>
              <a:buSzPct val="100000"/>
              <a:buChar char="-"/>
            </a:pPr>
            <a:r>
              <a:rPr lang="en" dirty="0"/>
              <a:t>If you want your donation to be put to a specific cause, indicate the name of the disaster on the memo line of your cheque (i.e. District 4 – Alberta Fires). </a:t>
            </a:r>
          </a:p>
          <a:p>
            <a:pPr marL="457200" lvl="0" indent="-342900" rtl="0">
              <a:spcBef>
                <a:spcPts val="0"/>
              </a:spcBef>
              <a:buSzPct val="100000"/>
              <a:buChar char="-"/>
            </a:pPr>
            <a:r>
              <a:rPr lang="en" dirty="0"/>
              <a:t>In the past, the Disaster Relief Fund has helped with Tornado Relief in Goderich, Fires in Slave Lake, Earthquake Relief in Haiti, Tsunami Relief in Southeast Asia, Hay West Project, and Beef for BC. </a:t>
            </a:r>
          </a:p>
          <a:p>
            <a:pPr marL="457200" lvl="0" indent="-342900">
              <a:spcBef>
                <a:spcPts val="0"/>
              </a:spcBef>
              <a:buSzPct val="100000"/>
              <a:buChar char="-"/>
            </a:pPr>
            <a:r>
              <a:rPr lang="en" dirty="0"/>
              <a:t>Most recently, District One donated $500 from our fine pot at </a:t>
            </a:r>
            <a:br>
              <a:rPr lang="en" dirty="0"/>
            </a:br>
            <a:r>
              <a:rPr lang="en" dirty="0"/>
              <a:t>Spring Convention to the Alberta Fires.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0" y="458025"/>
            <a:ext cx="90831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ORGAN DONATION AWARENESS</a:t>
            </a:r>
          </a:p>
        </p:txBody>
      </p:sp>
      <p:sp>
        <p:nvSpPr>
          <p:cNvPr id="132" name="Shape 132"/>
          <p:cNvSpPr txBox="1">
            <a:spLocks noGrp="1"/>
          </p:cNvSpPr>
          <p:nvPr>
            <p:ph type="body" idx="1"/>
          </p:nvPr>
        </p:nvSpPr>
        <p:spPr>
          <a:xfrm>
            <a:off x="387900" y="1489825"/>
            <a:ext cx="8169900" cy="3051900"/>
          </a:xfrm>
          <a:prstGeom prst="rect">
            <a:avLst/>
          </a:prstGeom>
        </p:spPr>
        <p:txBody>
          <a:bodyPr wrap="square" lIns="91425" tIns="91425" rIns="91425" bIns="91425" anchor="t" anchorCtr="0">
            <a:noAutofit/>
          </a:bodyPr>
          <a:lstStyle/>
          <a:p>
            <a:pPr marL="457200" lvl="0" indent="-355600" rtl="0">
              <a:lnSpc>
                <a:spcPct val="115000"/>
              </a:lnSpc>
              <a:spcBef>
                <a:spcPts val="0"/>
              </a:spcBef>
              <a:buSzPct val="100000"/>
              <a:buChar char="-"/>
            </a:pPr>
            <a:r>
              <a:rPr lang="en" sz="1800" dirty="0"/>
              <a:t>Did you know that organ and tissue donation from one person can save the lives of up to eight people and improve the lives of up to 75 people? If you decide to become an organ and tissue donor, sign up via your provincial website AND discuss it with your family and friends. Loved ones are always asked before donation happens, so it's important that they know you would like to donate. Make your wishes known! </a:t>
            </a:r>
          </a:p>
          <a:p>
            <a:pPr marL="457200" lvl="0" indent="-355600">
              <a:lnSpc>
                <a:spcPct val="115000"/>
              </a:lnSpc>
              <a:spcBef>
                <a:spcPts val="0"/>
              </a:spcBef>
              <a:buSzPct val="100000"/>
              <a:buChar char="-"/>
            </a:pPr>
            <a:r>
              <a:rPr lang="en" sz="1800" dirty="0"/>
              <a:t>Visit </a:t>
            </a:r>
            <a:r>
              <a:rPr lang="en" sz="1800" dirty="0">
                <a:solidFill>
                  <a:srgbClr val="FFFFFF"/>
                </a:solidFill>
              </a:rPr>
              <a:t>kincanada.ca/canadian-blood-services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CANADIAN BLOOD SERVICES</a:t>
            </a:r>
          </a:p>
        </p:txBody>
      </p:sp>
      <p:sp>
        <p:nvSpPr>
          <p:cNvPr id="138" name="Shape 138"/>
          <p:cNvSpPr txBox="1">
            <a:spLocks noGrp="1"/>
          </p:cNvSpPr>
          <p:nvPr>
            <p:ph type="body" idx="1"/>
          </p:nvPr>
        </p:nvSpPr>
        <p:spPr>
          <a:xfrm>
            <a:off x="294942" y="1307064"/>
            <a:ext cx="8039700" cy="39129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600" dirty="0"/>
              <a:t>This years pledge across Canada is 680 units of blood –of which 80 are slotted for District One. We are currently at 27 unit .</a:t>
            </a:r>
          </a:p>
          <a:p>
            <a:pPr marL="457200" lvl="0" indent="-342900" rtl="0">
              <a:spcBef>
                <a:spcPts val="0"/>
              </a:spcBef>
              <a:buSzPct val="100000"/>
              <a:buChar char="-"/>
            </a:pPr>
            <a:r>
              <a:rPr lang="en" sz="1600" dirty="0"/>
              <a:t>District One Kin ID is KINC110223 </a:t>
            </a:r>
          </a:p>
          <a:p>
            <a:pPr marL="457200" lvl="0" indent="-342900" rtl="0">
              <a:spcBef>
                <a:spcPts val="0"/>
              </a:spcBef>
              <a:buSzPct val="100000"/>
              <a:buChar char="-"/>
            </a:pPr>
            <a:r>
              <a:rPr lang="en" sz="1600" dirty="0"/>
              <a:t>You can sign up online and all of your donations will automatically go towards our goal… share this with all of your friends and family! </a:t>
            </a:r>
          </a:p>
          <a:p>
            <a:pPr marL="457200" lvl="0" indent="-342900" rtl="0">
              <a:spcBef>
                <a:spcPts val="0"/>
              </a:spcBef>
              <a:buSzPct val="100000"/>
              <a:buChar char="-"/>
            </a:pPr>
            <a:r>
              <a:rPr lang="en" sz="1600" dirty="0"/>
              <a:t>Nationally in 2017 we have surpassed 400 unit of blood</a:t>
            </a:r>
          </a:p>
          <a:p>
            <a:pPr marL="457200" lvl="0" indent="-342900" rtl="0">
              <a:spcBef>
                <a:spcPts val="0"/>
              </a:spcBef>
              <a:buSzPct val="100000"/>
              <a:buChar char="-"/>
            </a:pPr>
            <a:r>
              <a:rPr lang="en" sz="1600" dirty="0"/>
              <a:t>Why not make it a fun night out and donate blood as a group? Lets surpass our goal this year!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0" y="458025"/>
            <a:ext cx="9144000" cy="10959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KIN CANADA FOUNDATION, 49TH PARALLEL NORTH FUND</a:t>
            </a:r>
          </a:p>
        </p:txBody>
      </p:sp>
      <p:sp>
        <p:nvSpPr>
          <p:cNvPr id="144" name="Shape 144"/>
          <p:cNvSpPr txBox="1">
            <a:spLocks noGrp="1"/>
          </p:cNvSpPr>
          <p:nvPr>
            <p:ph type="body" idx="1"/>
          </p:nvPr>
        </p:nvSpPr>
        <p:spPr>
          <a:xfrm>
            <a:off x="387900" y="1489825"/>
            <a:ext cx="7973100" cy="29532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800"/>
              <a:t>The objective of the Fund is to honour and show respect to fallen Canadian First Responders (Military, Police, Firefighters and EMS) by raising the necessary funds to award a Hal Rogers Fellow to their families. </a:t>
            </a:r>
          </a:p>
          <a:p>
            <a:pPr marL="457200" lvl="0" indent="-342900" rtl="0">
              <a:spcBef>
                <a:spcPts val="0"/>
              </a:spcBef>
              <a:buSzPct val="100000"/>
              <a:buChar char="-"/>
            </a:pPr>
            <a:r>
              <a:rPr lang="en" sz="1800"/>
              <a:t>The Fund is designated to cover costs for the award and the required regalia associated with presenting the HRF award. </a:t>
            </a:r>
          </a:p>
          <a:p>
            <a:pPr marL="457200" lvl="0" indent="-342900" rtl="0">
              <a:spcBef>
                <a:spcPts val="0"/>
              </a:spcBef>
              <a:buSzPct val="100000"/>
              <a:buChar char="-"/>
            </a:pPr>
            <a:r>
              <a:rPr lang="en" sz="1800"/>
              <a:t>The Fund also provides financial assistance for post-secondary education or training for family members of the fallen. </a:t>
            </a:r>
          </a:p>
          <a:p>
            <a:pPr marL="457200" lvl="0" indent="-342900">
              <a:spcBef>
                <a:spcPts val="0"/>
              </a:spcBef>
              <a:buSzPct val="100000"/>
              <a:buChar char="-"/>
            </a:pPr>
            <a:r>
              <a:rPr lang="en" sz="1800"/>
              <a:t>Check out www.kincanadafoundation.ca for more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CYSTIC FIBROSIS</a:t>
            </a:r>
          </a:p>
        </p:txBody>
      </p:sp>
      <p:sp>
        <p:nvSpPr>
          <p:cNvPr id="150" name="Shape 150"/>
          <p:cNvSpPr txBox="1">
            <a:spLocks noGrp="1"/>
          </p:cNvSpPr>
          <p:nvPr>
            <p:ph type="body" idx="1"/>
          </p:nvPr>
        </p:nvSpPr>
        <p:spPr>
          <a:xfrm>
            <a:off x="387900" y="1489825"/>
            <a:ext cx="7710300" cy="23295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800"/>
              <a:t>Once again, due to Kin Canada’s remarkable dedication and passion to end CF, Kin raised 1,186,583 $ in 2016/2017 that will go towards CF research, healthcare and advocacy.</a:t>
            </a:r>
          </a:p>
          <a:p>
            <a:pPr marL="457200" lvl="0" indent="-342900">
              <a:spcBef>
                <a:spcPts val="0"/>
              </a:spcBef>
              <a:buSzPct val="100000"/>
              <a:buChar char="-"/>
            </a:pPr>
            <a:r>
              <a:rPr lang="en" sz="1800"/>
              <a:t>If clubs are organizing an event in support of Cystic Fibrosis Canada and need a CF speaker, information about CF, or fundraising ideas for your event, please let us know and we can help you find those resources!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1009800" y="1599250"/>
            <a:ext cx="7124400" cy="3204900"/>
          </a:xfrm>
          <a:prstGeom prst="rect">
            <a:avLst/>
          </a:prstGeom>
        </p:spPr>
        <p:txBody>
          <a:bodyPr wrap="square" lIns="91425" tIns="91425" rIns="91425" bIns="91425" anchor="t" anchorCtr="0">
            <a:noAutofit/>
          </a:bodyPr>
          <a:lstStyle/>
          <a:p>
            <a:pPr lvl="0" algn="ctr" rtl="0">
              <a:spcBef>
                <a:spcPts val="0"/>
              </a:spcBef>
              <a:buNone/>
            </a:pPr>
            <a:r>
              <a:rPr lang="en" sz="2400"/>
              <a:t>This year our goal across Canada is to raise             </a:t>
            </a:r>
            <a:r>
              <a:rPr lang="en" sz="2400">
                <a:solidFill>
                  <a:srgbClr val="37D11C"/>
                </a:solidFill>
              </a:rPr>
              <a:t>1.2 million dollars</a:t>
            </a:r>
            <a:r>
              <a:rPr lang="en" sz="2400"/>
              <a:t> for Cystic Fibrosis. Although we don’t know our goal here in District One, we can only guess it will be around $380,000… let’s start working on meeting and beating this goal!</a:t>
            </a:r>
          </a:p>
        </p:txBody>
      </p:sp>
      <p:sp>
        <p:nvSpPr>
          <p:cNvPr id="156" name="Shape 156"/>
          <p:cNvSpPr txBox="1"/>
          <p:nvPr/>
        </p:nvSpPr>
        <p:spPr>
          <a:xfrm>
            <a:off x="0" y="0"/>
            <a:ext cx="9094200" cy="1335000"/>
          </a:xfrm>
          <a:prstGeom prst="rect">
            <a:avLst/>
          </a:prstGeom>
          <a:noFill/>
          <a:ln>
            <a:noFill/>
          </a:ln>
        </p:spPr>
        <p:txBody>
          <a:bodyPr wrap="square" lIns="91425" tIns="91425" rIns="91425" bIns="91425" anchor="ctr" anchorCtr="0">
            <a:noAutofit/>
          </a:bodyPr>
          <a:lstStyle/>
          <a:p>
            <a:pPr lvl="0" algn="ctr" rtl="0">
              <a:spcBef>
                <a:spcPts val="0"/>
              </a:spcBef>
              <a:buNone/>
            </a:pPr>
            <a:r>
              <a:rPr lang="en" sz="3000">
                <a:solidFill>
                  <a:schemeClr val="dk1"/>
                </a:solidFill>
                <a:latin typeface="Roboto Slab"/>
                <a:ea typeface="Roboto Slab"/>
                <a:cs typeface="Roboto Slab"/>
                <a:sym typeface="Roboto Slab"/>
              </a:rPr>
              <a:t>DISTRICT ONE</a:t>
            </a:r>
          </a:p>
          <a:p>
            <a:pPr lvl="0" algn="ctr" rtl="0">
              <a:spcBef>
                <a:spcPts val="0"/>
              </a:spcBef>
              <a:buNone/>
            </a:pPr>
            <a:r>
              <a:rPr lang="en" sz="3000">
                <a:solidFill>
                  <a:srgbClr val="37D11C"/>
                </a:solidFill>
                <a:latin typeface="Roboto Slab"/>
                <a:ea typeface="Roboto Slab"/>
                <a:cs typeface="Roboto Slab"/>
                <a:sym typeface="Roboto Slab"/>
              </a:rPr>
              <a:t>CYSTIC FIBROSIS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52400" y="152400"/>
            <a:ext cx="8789248" cy="483869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152400" y="152400"/>
            <a:ext cx="8832998" cy="483869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67025" y="946000"/>
            <a:ext cx="8368200" cy="686100"/>
          </a:xfrm>
          <a:prstGeom prst="rect">
            <a:avLst/>
          </a:prstGeom>
        </p:spPr>
        <p:txBody>
          <a:bodyPr wrap="square" lIns="91425" tIns="91425" rIns="91425" bIns="91425" anchor="b" anchorCtr="0">
            <a:noAutofit/>
          </a:bodyPr>
          <a:lstStyle/>
          <a:p>
            <a:pPr lvl="0" algn="ctr">
              <a:spcBef>
                <a:spcPts val="0"/>
              </a:spcBef>
              <a:buNone/>
            </a:pPr>
            <a:r>
              <a:rPr lang="en"/>
              <a:t>DISTRICT ONE </a:t>
            </a:r>
            <a:br>
              <a:rPr lang="en"/>
            </a:br>
            <a:r>
              <a:rPr lang="en">
                <a:solidFill>
                  <a:srgbClr val="37D11C"/>
                </a:solidFill>
              </a:rPr>
              <a:t>ANNUAL CYSTIC FIBROSIS TRIP</a:t>
            </a:r>
            <a:r>
              <a:rPr lang="en"/>
              <a:t> </a:t>
            </a:r>
            <a:br>
              <a:rPr lang="en"/>
            </a:br>
            <a:endParaRPr lang="en"/>
          </a:p>
        </p:txBody>
      </p:sp>
      <p:sp>
        <p:nvSpPr>
          <p:cNvPr id="172" name="Shape 172"/>
          <p:cNvSpPr txBox="1">
            <a:spLocks noGrp="1"/>
          </p:cNvSpPr>
          <p:nvPr>
            <p:ph type="body" idx="1"/>
          </p:nvPr>
        </p:nvSpPr>
        <p:spPr>
          <a:xfrm>
            <a:off x="240750" y="1870825"/>
            <a:ext cx="4815300" cy="2187300"/>
          </a:xfrm>
          <a:prstGeom prst="rect">
            <a:avLst/>
          </a:prstGeom>
        </p:spPr>
        <p:txBody>
          <a:bodyPr wrap="square" lIns="91425" tIns="91425" rIns="91425" bIns="91425" anchor="t" anchorCtr="0">
            <a:noAutofit/>
          </a:bodyPr>
          <a:lstStyle/>
          <a:p>
            <a:pPr lvl="0" algn="ctr" rtl="0">
              <a:spcBef>
                <a:spcPts val="0"/>
              </a:spcBef>
              <a:buNone/>
            </a:pPr>
            <a:r>
              <a:rPr lang="en" sz="3000"/>
              <a:t>This year we will be going to Riu Emerald Bay in Mazatlan, Mexico!</a:t>
            </a:r>
          </a:p>
        </p:txBody>
      </p:sp>
      <p:pic>
        <p:nvPicPr>
          <p:cNvPr id="173" name="Shape 173"/>
          <p:cNvPicPr preferRelativeResize="0"/>
          <p:nvPr/>
        </p:nvPicPr>
        <p:blipFill>
          <a:blip r:embed="rId3">
            <a:alphaModFix/>
          </a:blip>
          <a:stretch>
            <a:fillRect/>
          </a:stretch>
        </p:blipFill>
        <p:spPr>
          <a:xfrm>
            <a:off x="5277137" y="1489825"/>
            <a:ext cx="3692587" cy="24617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67025" y="946000"/>
            <a:ext cx="8368200" cy="686100"/>
          </a:xfrm>
          <a:prstGeom prst="rect">
            <a:avLst/>
          </a:prstGeom>
        </p:spPr>
        <p:txBody>
          <a:bodyPr wrap="square" lIns="91425" tIns="91425" rIns="91425" bIns="91425" anchor="b" anchorCtr="0">
            <a:noAutofit/>
          </a:bodyPr>
          <a:lstStyle/>
          <a:p>
            <a:pPr lvl="0" algn="ctr" rtl="0">
              <a:spcBef>
                <a:spcPts val="0"/>
              </a:spcBef>
              <a:buNone/>
            </a:pPr>
            <a:r>
              <a:rPr lang="en"/>
              <a:t>DISTRICT ONE </a:t>
            </a:r>
            <a:br>
              <a:rPr lang="en"/>
            </a:br>
            <a:r>
              <a:rPr lang="en">
                <a:solidFill>
                  <a:srgbClr val="37D11C"/>
                </a:solidFill>
              </a:rPr>
              <a:t>ANNUAL CYSTIC FIBROSIS TRIP</a:t>
            </a:r>
            <a:r>
              <a:rPr lang="en"/>
              <a:t> </a:t>
            </a:r>
            <a:br>
              <a:rPr lang="en"/>
            </a:br>
            <a:endParaRPr lang="en"/>
          </a:p>
        </p:txBody>
      </p:sp>
      <p:sp>
        <p:nvSpPr>
          <p:cNvPr id="179" name="Shape 179" descr="Book your stay in Riu Emerald Bay in Mazatlán, Mexico: http://bit.ly/2qnF3Sv  The Hotel Riu Emerald Bay is an elegant resort located in Mazatlán, a lively coastal area bathed by the waters of the Pacific, where our guests will be able to enjoy their holiday in a delightful atmosphere. Riu is extending its already very complete range of hotels in Mexico with this new establishment, which will operate on an &quot;All Inclusive&quot; system." title="Hotel Riu Emerald Bay - Hotel in Mazatlán, Mexico - Riu Hotels &amp; Resorts">
            <a:hlinkClick r:id="rId3"/>
          </p:cNvPr>
          <p:cNvSpPr/>
          <p:nvPr/>
        </p:nvSpPr>
        <p:spPr>
          <a:xfrm>
            <a:off x="2193449" y="1313925"/>
            <a:ext cx="4595400" cy="344655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00" y="0"/>
            <a:ext cx="9144000" cy="1201200"/>
          </a:xfrm>
          <a:prstGeom prst="rect">
            <a:avLst/>
          </a:prstGeom>
        </p:spPr>
        <p:txBody>
          <a:bodyPr wrap="square" lIns="91425" tIns="91425" rIns="91425" bIns="91425" anchor="b" anchorCtr="0">
            <a:noAutofit/>
          </a:bodyPr>
          <a:lstStyle/>
          <a:p>
            <a:pPr lvl="0" algn="ctr">
              <a:spcBef>
                <a:spcPts val="0"/>
              </a:spcBef>
              <a:buNone/>
            </a:pPr>
            <a:r>
              <a:rPr lang="en"/>
              <a:t>CYSTIC FIBROSIS/SERVICE DIRECTORS</a:t>
            </a:r>
          </a:p>
          <a:p>
            <a:pPr lvl="0" algn="ctr">
              <a:spcBef>
                <a:spcPts val="0"/>
              </a:spcBef>
              <a:buNone/>
            </a:pPr>
            <a:r>
              <a:rPr lang="en"/>
              <a:t>     </a:t>
            </a:r>
            <a:r>
              <a:rPr lang="en">
                <a:solidFill>
                  <a:srgbClr val="00FF00"/>
                </a:solidFill>
              </a:rPr>
              <a:t>   </a:t>
            </a:r>
            <a:r>
              <a:rPr lang="en">
                <a:solidFill>
                  <a:srgbClr val="37D11C"/>
                </a:solidFill>
              </a:rPr>
              <a:t> Tim Natyshak &amp; Bea Crowley</a:t>
            </a:r>
          </a:p>
        </p:txBody>
      </p:sp>
      <p:pic>
        <p:nvPicPr>
          <p:cNvPr id="73" name="Shape 73"/>
          <p:cNvPicPr preferRelativeResize="0"/>
          <p:nvPr/>
        </p:nvPicPr>
        <p:blipFill>
          <a:blip r:embed="rId3">
            <a:alphaModFix/>
          </a:blip>
          <a:stretch>
            <a:fillRect/>
          </a:stretch>
        </p:blipFill>
        <p:spPr>
          <a:xfrm>
            <a:off x="2208562" y="1357712"/>
            <a:ext cx="2566049" cy="3421415"/>
          </a:xfrm>
          <a:prstGeom prst="rect">
            <a:avLst/>
          </a:prstGeom>
          <a:noFill/>
          <a:ln w="85725" cap="flat" cmpd="sng">
            <a:solidFill>
              <a:schemeClr val="dk1"/>
            </a:solidFill>
            <a:prstDash val="solid"/>
            <a:round/>
            <a:headEnd type="none" w="med" len="med"/>
            <a:tailEnd type="none" w="med" len="med"/>
          </a:ln>
        </p:spPr>
      </p:pic>
      <p:pic>
        <p:nvPicPr>
          <p:cNvPr id="74" name="Shape 74"/>
          <p:cNvPicPr preferRelativeResize="0"/>
          <p:nvPr/>
        </p:nvPicPr>
        <p:blipFill>
          <a:blip r:embed="rId4">
            <a:alphaModFix/>
          </a:blip>
          <a:stretch>
            <a:fillRect/>
          </a:stretch>
        </p:blipFill>
        <p:spPr>
          <a:xfrm>
            <a:off x="5494100" y="1357737"/>
            <a:ext cx="2566049" cy="3421373"/>
          </a:xfrm>
          <a:prstGeom prst="rect">
            <a:avLst/>
          </a:prstGeom>
          <a:noFill/>
          <a:ln w="85725" cap="flat" cmpd="sng">
            <a:solidFill>
              <a:schemeClr val="dk1"/>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0" y="76200"/>
            <a:ext cx="8902800" cy="4991100"/>
          </a:xfrm>
          <a:prstGeom prst="rect">
            <a:avLst/>
          </a:prstGeom>
        </p:spPr>
        <p:txBody>
          <a:bodyPr wrap="square" lIns="91425" tIns="91425" rIns="91425" bIns="91425" anchor="ctr" anchorCtr="0">
            <a:noAutofit/>
          </a:bodyPr>
          <a:lstStyle/>
          <a:p>
            <a:pPr lvl="0" algn="l" rtl="0">
              <a:spcBef>
                <a:spcPts val="0"/>
              </a:spcBef>
              <a:buNone/>
            </a:pPr>
            <a:r>
              <a:rPr lang="en" sz="2200" dirty="0"/>
              <a:t>        The trip will be early April 2018 with pricing coming in </a:t>
            </a:r>
          </a:p>
          <a:p>
            <a:pPr lvl="0" algn="ctr" rtl="0">
              <a:spcBef>
                <a:spcPts val="0"/>
              </a:spcBef>
              <a:buNone/>
            </a:pPr>
            <a:r>
              <a:rPr lang="en" sz="2200" dirty="0"/>
              <a:t>Under the 1500$ per person price point!</a:t>
            </a:r>
          </a:p>
          <a:p>
            <a:pPr lvl="0" algn="ctr" rtl="0">
              <a:spcBef>
                <a:spcPts val="0"/>
              </a:spcBef>
              <a:buNone/>
            </a:pPr>
            <a:r>
              <a:rPr lang="en" sz="2200" dirty="0"/>
              <a:t>See you on the beach!!!</a:t>
            </a:r>
          </a:p>
          <a:p>
            <a:pPr lvl="0" algn="ctr">
              <a:spcBef>
                <a:spcPts val="0"/>
              </a:spcBef>
              <a:buNone/>
            </a:pPr>
            <a:r>
              <a:rPr lang="en" sz="2200" dirty="0"/>
              <a:t>Don’t forget about your 50$ donation to CF!</a:t>
            </a:r>
          </a:p>
        </p:txBody>
      </p:sp>
      <p:sp>
        <p:nvSpPr>
          <p:cNvPr id="2" name="Rectangle 1"/>
          <p:cNvSpPr/>
          <p:nvPr/>
        </p:nvSpPr>
        <p:spPr>
          <a:xfrm>
            <a:off x="2665065" y="2110085"/>
            <a:ext cx="38138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SOLD OUT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80225" y="998750"/>
            <a:ext cx="8368200" cy="686100"/>
          </a:xfrm>
          <a:prstGeom prst="rect">
            <a:avLst/>
          </a:prstGeom>
        </p:spPr>
        <p:txBody>
          <a:bodyPr wrap="square" lIns="91425" tIns="91425" rIns="91425" bIns="91425" anchor="b" anchorCtr="0">
            <a:noAutofit/>
          </a:bodyPr>
          <a:lstStyle/>
          <a:p>
            <a:pPr lvl="0" algn="ctr">
              <a:spcBef>
                <a:spcPts val="0"/>
              </a:spcBef>
              <a:buNone/>
            </a:pPr>
            <a:r>
              <a:rPr lang="en"/>
              <a:t>DISTRICT ONE </a:t>
            </a:r>
            <a:br>
              <a:rPr lang="en"/>
            </a:br>
            <a:r>
              <a:rPr lang="en">
                <a:solidFill>
                  <a:srgbClr val="37D11C"/>
                </a:solidFill>
              </a:rPr>
              <a:t>HOW TO FIND US…</a:t>
            </a:r>
            <a:br>
              <a:rPr lang="en">
                <a:solidFill>
                  <a:srgbClr val="37D11C"/>
                </a:solidFill>
              </a:rPr>
            </a:br>
            <a:endParaRPr lang="en">
              <a:solidFill>
                <a:srgbClr val="37D11C"/>
              </a:solidFill>
            </a:endParaRPr>
          </a:p>
        </p:txBody>
      </p:sp>
      <p:sp>
        <p:nvSpPr>
          <p:cNvPr id="196" name="Shape 196"/>
          <p:cNvSpPr txBox="1">
            <a:spLocks noGrp="1"/>
          </p:cNvSpPr>
          <p:nvPr>
            <p:ph type="body" idx="1"/>
          </p:nvPr>
        </p:nvSpPr>
        <p:spPr>
          <a:xfrm>
            <a:off x="503400" y="1325675"/>
            <a:ext cx="8137200" cy="3117600"/>
          </a:xfrm>
          <a:prstGeom prst="rect">
            <a:avLst/>
          </a:prstGeom>
        </p:spPr>
        <p:txBody>
          <a:bodyPr wrap="square" lIns="91425" tIns="91425" rIns="91425" bIns="91425" anchor="t" anchorCtr="0">
            <a:noAutofit/>
          </a:bodyPr>
          <a:lstStyle/>
          <a:p>
            <a:pPr lvl="0" algn="ctr" rtl="0">
              <a:spcBef>
                <a:spcPts val="0"/>
              </a:spcBef>
              <a:buNone/>
            </a:pPr>
            <a:r>
              <a:rPr lang="en" sz="2400"/>
              <a:t>Tim</a:t>
            </a:r>
            <a:r>
              <a:rPr lang="en"/>
              <a:t> </a:t>
            </a:r>
            <a:br>
              <a:rPr lang="en"/>
            </a:br>
            <a:r>
              <a:rPr lang="en"/>
              <a:t>Cell (text or call): 519-436-9520</a:t>
            </a:r>
            <a:br>
              <a:rPr lang="en"/>
            </a:br>
            <a:r>
              <a:rPr lang="en"/>
              <a:t>Email: tnatyshak@gmail.com</a:t>
            </a:r>
          </a:p>
          <a:p>
            <a:pPr lvl="0" algn="ctr">
              <a:spcBef>
                <a:spcPts val="0"/>
              </a:spcBef>
              <a:buNone/>
            </a:pPr>
            <a:r>
              <a:rPr lang="en" sz="2400"/>
              <a:t>Bea</a:t>
            </a:r>
            <a:r>
              <a:rPr lang="en" sz="3000"/>
              <a:t/>
            </a:r>
            <a:br>
              <a:rPr lang="en" sz="3000"/>
            </a:br>
            <a:r>
              <a:rPr lang="en"/>
              <a:t>Cell (text or call): 519-282-7415</a:t>
            </a:r>
            <a:br>
              <a:rPr lang="en"/>
            </a:br>
            <a:r>
              <a:rPr lang="en"/>
              <a:t>Email: dcrowley@quadro.net</a:t>
            </a:r>
            <a:br>
              <a:rPr lang="en"/>
            </a:br>
            <a:endParaRPr lang="en"/>
          </a:p>
          <a:p>
            <a:pPr lvl="0" algn="ctr" rtl="0">
              <a:spcBef>
                <a:spcPts val="0"/>
              </a:spcBef>
              <a:buNone/>
            </a:pPr>
            <a:r>
              <a:rPr lang="en"/>
              <a:t>Please make sure to let us know if you need help with anything (i.e. speakers, promo material, assistance at events). We are here to help YOU and YOUR CLUBS, so please use 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70950" y="1552400"/>
            <a:ext cx="3999900" cy="3078900"/>
          </a:xfrm>
          <a:prstGeom prst="rect">
            <a:avLst/>
          </a:prstGeom>
        </p:spPr>
        <p:txBody>
          <a:bodyPr wrap="square" lIns="91425" tIns="91425" rIns="91425" bIns="91425" anchor="t" anchorCtr="0">
            <a:noAutofit/>
          </a:bodyPr>
          <a:lstStyle/>
          <a:p>
            <a:pPr lvl="0" algn="ctr">
              <a:spcBef>
                <a:spcPts val="0"/>
              </a:spcBef>
              <a:buNone/>
            </a:pPr>
            <a:r>
              <a:rPr lang="en" sz="2400"/>
              <a:t>Thank you for everything you do, and everything </a:t>
            </a:r>
            <a:br>
              <a:rPr lang="en" sz="2400"/>
            </a:br>
            <a:r>
              <a:rPr lang="en" sz="2400"/>
              <a:t>you continue to do for your communities and to </a:t>
            </a:r>
            <a:br>
              <a:rPr lang="en" sz="2400"/>
            </a:br>
            <a:r>
              <a:rPr lang="en" sz="2400"/>
              <a:t>help find a cure for Cystic Fibrosis.</a:t>
            </a:r>
          </a:p>
        </p:txBody>
      </p:sp>
      <p:pic>
        <p:nvPicPr>
          <p:cNvPr id="202" name="Shape 202"/>
          <p:cNvPicPr preferRelativeResize="0"/>
          <p:nvPr/>
        </p:nvPicPr>
        <p:blipFill rotWithShape="1">
          <a:blip r:embed="rId3">
            <a:alphaModFix/>
          </a:blip>
          <a:srcRect r="52024" b="53857"/>
          <a:stretch/>
        </p:blipFill>
        <p:spPr>
          <a:xfrm>
            <a:off x="5460873" y="1552400"/>
            <a:ext cx="2910200" cy="2796250"/>
          </a:xfrm>
          <a:prstGeom prst="rect">
            <a:avLst/>
          </a:prstGeom>
          <a:noFill/>
          <a:ln>
            <a:noFill/>
          </a:ln>
        </p:spPr>
      </p:pic>
      <p:sp>
        <p:nvSpPr>
          <p:cNvPr id="203" name="Shape 203"/>
          <p:cNvSpPr txBox="1"/>
          <p:nvPr/>
        </p:nvSpPr>
        <p:spPr>
          <a:xfrm>
            <a:off x="284550" y="0"/>
            <a:ext cx="5329500" cy="1552499"/>
          </a:xfrm>
          <a:prstGeom prst="rect">
            <a:avLst/>
          </a:prstGeom>
          <a:noFill/>
          <a:ln>
            <a:noFill/>
          </a:ln>
        </p:spPr>
        <p:txBody>
          <a:bodyPr wrap="square" lIns="91425" tIns="91425" rIns="91425" bIns="91425" anchor="ctr" anchorCtr="0">
            <a:noAutofit/>
          </a:bodyPr>
          <a:lstStyle/>
          <a:p>
            <a:pPr lvl="0" algn="l" rtl="0">
              <a:spcBef>
                <a:spcPts val="0"/>
              </a:spcBef>
              <a:buNone/>
            </a:pPr>
            <a:r>
              <a:rPr lang="en" sz="6000">
                <a:solidFill>
                  <a:srgbClr val="37D11C"/>
                </a:solidFill>
                <a:latin typeface="Roboto Slab"/>
                <a:ea typeface="Roboto Slab"/>
                <a:cs typeface="Roboto Slab"/>
                <a:sym typeface="Roboto Slab"/>
              </a:rPr>
              <a:t>THANK YOU</a:t>
            </a:r>
            <a:r>
              <a:rPr lang="en" sz="3000">
                <a:solidFill>
                  <a:schemeClr val="dk1"/>
                </a:solidFill>
                <a:latin typeface="Roboto Slab"/>
                <a:ea typeface="Roboto Slab"/>
                <a:cs typeface="Roboto Slab"/>
                <a:sym typeface="Roboto Slab"/>
              </a:rPr>
              <a:t/>
            </a:r>
            <a:br>
              <a:rPr lang="en" sz="3000">
                <a:solidFill>
                  <a:schemeClr val="dk1"/>
                </a:solidFill>
                <a:latin typeface="Roboto Slab"/>
                <a:ea typeface="Roboto Slab"/>
                <a:cs typeface="Roboto Slab"/>
                <a:sym typeface="Roboto Slab"/>
              </a:rPr>
            </a:br>
            <a:endParaRPr lang="en" sz="3000">
              <a:solidFill>
                <a:schemeClr val="dk1"/>
              </a:solidFill>
              <a:latin typeface="Roboto Slab"/>
              <a:ea typeface="Roboto Slab"/>
              <a:cs typeface="Roboto Slab"/>
              <a:sym typeface="Roboto Slab"/>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5" y="93775"/>
            <a:ext cx="9144000" cy="1527300"/>
          </a:xfrm>
          <a:prstGeom prst="rect">
            <a:avLst/>
          </a:prstGeom>
        </p:spPr>
        <p:txBody>
          <a:bodyPr wrap="square" lIns="91425" tIns="91425" rIns="91425" bIns="91425" anchor="b" anchorCtr="0">
            <a:noAutofit/>
          </a:bodyPr>
          <a:lstStyle/>
          <a:p>
            <a:pPr lvl="0" algn="ctr">
              <a:spcBef>
                <a:spcPts val="0"/>
              </a:spcBef>
              <a:buNone/>
            </a:pPr>
            <a:r>
              <a:rPr lang="en"/>
              <a:t>CYSTIC FIBROSIS/SERVICE DIRECTORS</a:t>
            </a:r>
          </a:p>
          <a:p>
            <a:pPr lvl="0" algn="ctr">
              <a:spcBef>
                <a:spcPts val="0"/>
              </a:spcBef>
              <a:buNone/>
            </a:pPr>
            <a:r>
              <a:rPr lang="en"/>
              <a:t>         </a:t>
            </a:r>
            <a:r>
              <a:rPr lang="en">
                <a:solidFill>
                  <a:srgbClr val="37D11C"/>
                </a:solidFill>
              </a:rPr>
              <a:t>Tim Natyshak &amp; Bea Crowley</a:t>
            </a:r>
          </a:p>
          <a:p>
            <a:pPr lvl="0">
              <a:spcBef>
                <a:spcPts val="0"/>
              </a:spcBef>
              <a:buNone/>
            </a:pPr>
            <a:endParaRPr/>
          </a:p>
        </p:txBody>
      </p:sp>
      <p:sp>
        <p:nvSpPr>
          <p:cNvPr id="80" name="Shape 80"/>
          <p:cNvSpPr txBox="1">
            <a:spLocks noGrp="1"/>
          </p:cNvSpPr>
          <p:nvPr>
            <p:ph type="body" idx="1"/>
          </p:nvPr>
        </p:nvSpPr>
        <p:spPr>
          <a:xfrm>
            <a:off x="678500" y="1366100"/>
            <a:ext cx="4077600" cy="3022200"/>
          </a:xfrm>
          <a:prstGeom prst="rect">
            <a:avLst/>
          </a:prstGeom>
          <a:ln w="76200"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2400" b="1" dirty="0"/>
              <a:t>Tim</a:t>
            </a:r>
          </a:p>
          <a:p>
            <a:pPr marL="457200" lvl="0" indent="-323850">
              <a:spcBef>
                <a:spcPts val="0"/>
              </a:spcBef>
              <a:buSzPct val="100000"/>
              <a:buChar char="-"/>
            </a:pPr>
            <a:r>
              <a:rPr lang="en" sz="1200" dirty="0"/>
              <a:t>Member of Tilbury Kinsmen since 2009.</a:t>
            </a:r>
          </a:p>
          <a:p>
            <a:pPr marL="457200" lvl="0" indent="-323850">
              <a:spcBef>
                <a:spcPts val="0"/>
              </a:spcBef>
              <a:buSzPct val="100000"/>
              <a:buChar char="-"/>
            </a:pPr>
            <a:r>
              <a:rPr lang="en" sz="1200" dirty="0"/>
              <a:t>Hobbies include: Hunting, Fishing, Yardwork.</a:t>
            </a:r>
          </a:p>
          <a:p>
            <a:pPr marL="457200" lvl="0" indent="-323850">
              <a:spcBef>
                <a:spcPts val="0"/>
              </a:spcBef>
              <a:buSzPct val="100000"/>
              <a:buChar char="-"/>
            </a:pPr>
            <a:r>
              <a:rPr lang="en" sz="1200" dirty="0"/>
              <a:t>Goal for this year: increase awareness through zone CF information nights, improve on NDoK, and improve on HREF.</a:t>
            </a:r>
          </a:p>
          <a:p>
            <a:pPr marL="457200" lvl="0" indent="-323850">
              <a:spcBef>
                <a:spcPts val="0"/>
              </a:spcBef>
              <a:buSzPct val="100000"/>
              <a:buChar char="-"/>
            </a:pPr>
            <a:r>
              <a:rPr lang="en" sz="1200" dirty="0"/>
              <a:t>I am looking forward to the challenge of being District 1 CF/ Service Director.</a:t>
            </a:r>
          </a:p>
          <a:p>
            <a:pPr lvl="0">
              <a:spcBef>
                <a:spcPts val="0"/>
              </a:spcBef>
              <a:buNone/>
            </a:pPr>
            <a:endParaRPr sz="1500" dirty="0"/>
          </a:p>
          <a:p>
            <a:pPr lvl="0" rtl="0">
              <a:spcBef>
                <a:spcPts val="0"/>
              </a:spcBef>
              <a:buNone/>
            </a:pPr>
            <a:r>
              <a:rPr lang="en" dirty="0"/>
              <a:t>Bea</a:t>
            </a:r>
          </a:p>
        </p:txBody>
      </p:sp>
      <p:sp>
        <p:nvSpPr>
          <p:cNvPr id="81" name="Shape 81"/>
          <p:cNvSpPr txBox="1">
            <a:spLocks noGrp="1"/>
          </p:cNvSpPr>
          <p:nvPr>
            <p:ph type="body" idx="1"/>
          </p:nvPr>
        </p:nvSpPr>
        <p:spPr>
          <a:xfrm>
            <a:off x="5020442" y="1366100"/>
            <a:ext cx="3882900" cy="3022200"/>
          </a:xfrm>
          <a:prstGeom prst="rect">
            <a:avLst/>
          </a:prstGeom>
          <a:ln w="76200"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2400" dirty="0"/>
              <a:t>Bea</a:t>
            </a:r>
          </a:p>
          <a:p>
            <a:pPr marL="457200" lvl="0" indent="-228600" rtl="0">
              <a:spcBef>
                <a:spcPts val="0"/>
              </a:spcBef>
              <a:buChar char="-"/>
            </a:pPr>
            <a:r>
              <a:rPr lang="en" sz="1200" dirty="0"/>
              <a:t>Member of the London Kinettes.</a:t>
            </a:r>
          </a:p>
          <a:p>
            <a:pPr marL="457200" lvl="0" indent="-228600" rtl="0">
              <a:spcBef>
                <a:spcPts val="0"/>
              </a:spcBef>
              <a:buChar char="-"/>
            </a:pPr>
            <a:r>
              <a:rPr lang="en" sz="1200" dirty="0"/>
              <a:t>My hobbies are:  I like to cook, can, knit, crochet, toll paint.</a:t>
            </a:r>
          </a:p>
          <a:p>
            <a:pPr marL="457200" lvl="0" indent="-228600" rtl="0">
              <a:spcBef>
                <a:spcPts val="0"/>
              </a:spcBef>
              <a:buChar char="-"/>
            </a:pPr>
            <a:r>
              <a:rPr lang="en" sz="1200" dirty="0"/>
              <a:t>Grammy to 5 wonderful Granddaughters and mother to five wonderful children.</a:t>
            </a:r>
          </a:p>
          <a:p>
            <a:pPr marL="457200" lvl="0" indent="-228600" rtl="0">
              <a:spcBef>
                <a:spcPts val="0"/>
              </a:spcBef>
              <a:buChar char="-"/>
            </a:pPr>
            <a:r>
              <a:rPr lang="en" sz="1200" dirty="0"/>
              <a:t>My goals are Tim’s goals. Together we hope to make you all shine.</a:t>
            </a:r>
            <a:r>
              <a:rPr lang="en" dirty="0"/>
              <a:t/>
            </a:r>
            <a:br>
              <a:rPr lang="en" dirty="0"/>
            </a:br>
            <a:endParaRPr lang="e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THEME FOR THE YEAR...</a:t>
            </a:r>
          </a:p>
        </p:txBody>
      </p:sp>
      <p:sp>
        <p:nvSpPr>
          <p:cNvPr id="87" name="Shape 87"/>
          <p:cNvSpPr txBox="1">
            <a:spLocks noGrp="1"/>
          </p:cNvSpPr>
          <p:nvPr>
            <p:ph type="body" idx="1"/>
          </p:nvPr>
        </p:nvSpPr>
        <p:spPr>
          <a:xfrm>
            <a:off x="536400" y="1407225"/>
            <a:ext cx="3999900" cy="3078900"/>
          </a:xfrm>
          <a:prstGeom prst="rect">
            <a:avLst/>
          </a:prstGeom>
        </p:spPr>
        <p:txBody>
          <a:bodyPr wrap="square" lIns="91425" tIns="91425" rIns="91425" bIns="91425" anchor="t" anchorCtr="0">
            <a:noAutofit/>
          </a:bodyPr>
          <a:lstStyle/>
          <a:p>
            <a:pPr lvl="0" algn="ctr">
              <a:spcBef>
                <a:spcPts val="0"/>
              </a:spcBef>
              <a:buNone/>
            </a:pPr>
            <a:r>
              <a:rPr lang="en" sz="2400" b="1"/>
              <a:t>Our theme this year is…</a:t>
            </a:r>
          </a:p>
          <a:p>
            <a:pPr lvl="0" algn="ctr" rtl="0">
              <a:spcBef>
                <a:spcPts val="0"/>
              </a:spcBef>
              <a:buNone/>
            </a:pPr>
            <a:r>
              <a:rPr lang="en" sz="2400"/>
              <a:t>Pins are $7.50</a:t>
            </a:r>
          </a:p>
          <a:p>
            <a:pPr lvl="0" algn="ctr">
              <a:spcBef>
                <a:spcPts val="0"/>
              </a:spcBef>
              <a:buNone/>
            </a:pPr>
            <a:r>
              <a:rPr lang="en" sz="2400"/>
              <a:t>Bags are being made up for each DG - you are responsible to keep track of these and hand in money. </a:t>
            </a:r>
            <a:r>
              <a:rPr lang="en" sz="2400" b="1"/>
              <a:t>Sell, sell, sell!</a:t>
            </a:r>
          </a:p>
        </p:txBody>
      </p:sp>
      <p:pic>
        <p:nvPicPr>
          <p:cNvPr id="88" name="Shape 88"/>
          <p:cNvPicPr preferRelativeResize="0"/>
          <p:nvPr/>
        </p:nvPicPr>
        <p:blipFill rotWithShape="1">
          <a:blip r:embed="rId3">
            <a:alphaModFix/>
          </a:blip>
          <a:srcRect r="52024" b="53857"/>
          <a:stretch/>
        </p:blipFill>
        <p:spPr>
          <a:xfrm>
            <a:off x="5243854" y="1407225"/>
            <a:ext cx="3512250" cy="3374748"/>
          </a:xfrm>
          <a:prstGeom prst="rect">
            <a:avLst/>
          </a:prstGeom>
          <a:noFill/>
          <a:ln>
            <a:noFill/>
          </a:ln>
        </p:spPr>
      </p:pic>
      <p:cxnSp>
        <p:nvCxnSpPr>
          <p:cNvPr id="89" name="Shape 89"/>
          <p:cNvCxnSpPr/>
          <p:nvPr/>
        </p:nvCxnSpPr>
        <p:spPr>
          <a:xfrm rot="10800000" flipH="1">
            <a:off x="4262825" y="1732175"/>
            <a:ext cx="907200" cy="13200"/>
          </a:xfrm>
          <a:prstGeom prst="straightConnector1">
            <a:avLst/>
          </a:prstGeom>
          <a:noFill/>
          <a:ln w="76200" cap="flat" cmpd="sng">
            <a:solidFill>
              <a:srgbClr val="FFFFFF"/>
            </a:solidFill>
            <a:prstDash val="solid"/>
            <a:round/>
            <a:headEnd type="none" w="lg" len="lg"/>
            <a:tailEnd type="triangle" w="lg" len="lg"/>
          </a:ln>
        </p:spPr>
      </p:cxnSp>
      <p:cxnSp>
        <p:nvCxnSpPr>
          <p:cNvPr id="90" name="Shape 90"/>
          <p:cNvCxnSpPr/>
          <p:nvPr/>
        </p:nvCxnSpPr>
        <p:spPr>
          <a:xfrm rot="10800000" flipH="1">
            <a:off x="657000" y="1991425"/>
            <a:ext cx="3758700" cy="2640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CYSTIC FIBROSIS/SERVICE DIRECTORS</a:t>
            </a:r>
          </a:p>
          <a:p>
            <a:pPr lvl="0" algn="ctr">
              <a:spcBef>
                <a:spcPts val="0"/>
              </a:spcBef>
              <a:buNone/>
            </a:pPr>
            <a:r>
              <a:rPr lang="en"/>
              <a:t>         </a:t>
            </a:r>
            <a:r>
              <a:rPr lang="en">
                <a:solidFill>
                  <a:srgbClr val="37D11C"/>
                </a:solidFill>
              </a:rPr>
              <a:t>Tim Natyshak &amp; Bea Crowley</a:t>
            </a:r>
          </a:p>
        </p:txBody>
      </p:sp>
      <p:sp>
        <p:nvSpPr>
          <p:cNvPr id="96" name="Shape 96"/>
          <p:cNvSpPr txBox="1">
            <a:spLocks noGrp="1"/>
          </p:cNvSpPr>
          <p:nvPr>
            <p:ph type="body" idx="1"/>
          </p:nvPr>
        </p:nvSpPr>
        <p:spPr>
          <a:xfrm>
            <a:off x="131325" y="1336900"/>
            <a:ext cx="10122900" cy="2635500"/>
          </a:xfrm>
          <a:prstGeom prst="rect">
            <a:avLst/>
          </a:prstGeom>
        </p:spPr>
        <p:txBody>
          <a:bodyPr wrap="square" lIns="91425" tIns="91425" rIns="91425" bIns="91425" anchor="t" anchorCtr="0">
            <a:noAutofit/>
          </a:bodyPr>
          <a:lstStyle/>
          <a:p>
            <a:pPr lvl="0" rtl="0">
              <a:spcBef>
                <a:spcPts val="0"/>
              </a:spcBef>
              <a:buNone/>
            </a:pPr>
            <a:r>
              <a:rPr lang="en" sz="2400" b="1"/>
              <a:t>What can we do as Cystic Fibrosis Service Directors? </a:t>
            </a:r>
            <a:r>
              <a:rPr lang="en" sz="1800"/>
              <a:t/>
            </a:r>
            <a:br>
              <a:rPr lang="en" sz="1800"/>
            </a:br>
            <a:r>
              <a:rPr lang="en" sz="1800"/>
              <a:t>- Help you make contact with Chapters </a:t>
            </a:r>
            <a:br>
              <a:rPr lang="en" sz="1800"/>
            </a:br>
            <a:r>
              <a:rPr lang="en" sz="1800"/>
              <a:t>- Find guest speakers / be a speaker at events </a:t>
            </a:r>
            <a:br>
              <a:rPr lang="en" sz="1800"/>
            </a:br>
            <a:r>
              <a:rPr lang="en" sz="1800"/>
              <a:t>- Man power at events </a:t>
            </a:r>
            <a:br>
              <a:rPr lang="en" sz="1800"/>
            </a:br>
            <a:r>
              <a:rPr lang="en" sz="1800"/>
              <a:t>- Project Ideas </a:t>
            </a:r>
            <a:br>
              <a:rPr lang="en" sz="1800"/>
            </a:br>
            <a:r>
              <a:rPr lang="en" sz="1800"/>
              <a:t>- Communication </a:t>
            </a:r>
            <a:br>
              <a:rPr lang="en" sz="1800"/>
            </a:br>
            <a:r>
              <a:rPr lang="en" sz="1800"/>
              <a:t>- Swag &amp; Supplies (i.e. balloons, pens, brochures, coin boxes, </a:t>
            </a:r>
            <a:br>
              <a:rPr lang="en" sz="1800"/>
            </a:br>
            <a:r>
              <a:rPr lang="en" sz="1800"/>
              <a:t>posters etc. – please note we need 4 week lead time) </a:t>
            </a:r>
            <a:br>
              <a:rPr lang="en" sz="1800"/>
            </a:br>
            <a:r>
              <a:rPr lang="en" sz="1800"/>
              <a:t>- Support! Whatever you need, let us know!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0" y="567125"/>
            <a:ext cx="9144000" cy="1041900"/>
          </a:xfrm>
          <a:prstGeom prst="rect">
            <a:avLst/>
          </a:prstGeom>
        </p:spPr>
        <p:txBody>
          <a:bodyPr wrap="square" lIns="91425" tIns="91425" rIns="91425" bIns="91425" anchor="b" anchorCtr="0">
            <a:noAutofit/>
          </a:bodyPr>
          <a:lstStyle/>
          <a:p>
            <a:pPr lvl="0" algn="ctr">
              <a:spcBef>
                <a:spcPts val="0"/>
              </a:spcBef>
              <a:buNone/>
            </a:pPr>
            <a:r>
              <a:rPr lang="en"/>
              <a:t>CYSTIC FIBROSIS / SERVICE </a:t>
            </a:r>
            <a:br>
              <a:rPr lang="en"/>
            </a:br>
            <a:r>
              <a:rPr lang="en">
                <a:solidFill>
                  <a:srgbClr val="37D11C"/>
                </a:solidFill>
              </a:rPr>
              <a:t>DG’S / ZONE REPS </a:t>
            </a:r>
            <a:r>
              <a:rPr lang="en"/>
              <a:t/>
            </a:r>
            <a:br>
              <a:rPr lang="en"/>
            </a:br>
            <a:endParaRPr lang="en"/>
          </a:p>
        </p:txBody>
      </p:sp>
      <p:sp>
        <p:nvSpPr>
          <p:cNvPr id="102" name="Shape 102"/>
          <p:cNvSpPr txBox="1">
            <a:spLocks noGrp="1"/>
          </p:cNvSpPr>
          <p:nvPr>
            <p:ph type="body" idx="1"/>
          </p:nvPr>
        </p:nvSpPr>
        <p:spPr>
          <a:xfrm>
            <a:off x="171450" y="146050"/>
            <a:ext cx="8972400" cy="4032300"/>
          </a:xfrm>
          <a:prstGeom prst="rect">
            <a:avLst/>
          </a:prstGeom>
        </p:spPr>
        <p:txBody>
          <a:bodyPr wrap="square" lIns="91425" tIns="91425" rIns="91425" bIns="91425" anchor="t" anchorCtr="0">
            <a:noAutofit/>
          </a:bodyPr>
          <a:lstStyle/>
          <a:p>
            <a:pPr marL="0" lvl="0" indent="0" rtl="0">
              <a:spcBef>
                <a:spcPts val="0"/>
              </a:spcBef>
              <a:buNone/>
            </a:pPr>
            <a:endParaRPr sz="2400" b="1"/>
          </a:p>
          <a:p>
            <a:pPr marL="0" lvl="0" indent="0" rtl="0">
              <a:spcBef>
                <a:spcPts val="0"/>
              </a:spcBef>
              <a:buNone/>
            </a:pPr>
            <a:endParaRPr sz="2400" b="1"/>
          </a:p>
          <a:p>
            <a:pPr marL="0" lvl="0" indent="0" rtl="0">
              <a:spcBef>
                <a:spcPts val="0"/>
              </a:spcBef>
              <a:buNone/>
            </a:pPr>
            <a:r>
              <a:rPr lang="en" sz="2400" b="1"/>
              <a:t>What can you do as Deputy Governors? </a:t>
            </a:r>
            <a:r>
              <a:rPr lang="en" sz="2000"/>
              <a:t/>
            </a:r>
            <a:br>
              <a:rPr lang="en" sz="2000"/>
            </a:br>
            <a:r>
              <a:rPr lang="en" sz="1800"/>
              <a:t>- Put us in touch with your zone CF Service Rep (if you have one) </a:t>
            </a:r>
            <a:br>
              <a:rPr lang="en" sz="1800"/>
            </a:br>
            <a:r>
              <a:rPr lang="en" sz="1800"/>
              <a:t>- Encourage clubs to donate to Cystic Fibrosis and the Hal Rogers Endowment Fund </a:t>
            </a:r>
            <a:br>
              <a:rPr lang="en" sz="1800"/>
            </a:br>
            <a:r>
              <a:rPr lang="en" sz="1800"/>
              <a:t>- Support other Kin initiatives (noted in remainder of slideshow) </a:t>
            </a:r>
            <a:br>
              <a:rPr lang="en" sz="1800"/>
            </a:br>
            <a:r>
              <a:rPr lang="en" sz="1800"/>
              <a:t>- Ask us for information for newsletters / bulletins </a:t>
            </a:r>
            <a:br>
              <a:rPr lang="en" sz="1800"/>
            </a:br>
            <a:r>
              <a:rPr lang="en" sz="1800"/>
              <a:t>- Invite us out to anything and everything! We can speak at events, help with man         power, whatever you need! </a:t>
            </a:r>
            <a:br>
              <a:rPr lang="en" sz="1800"/>
            </a:br>
            <a:r>
              <a:rPr lang="en" sz="1800"/>
              <a:t>- Keep us informed on what is happening in your zone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SERVICE REPORTING</a:t>
            </a:r>
          </a:p>
        </p:txBody>
      </p:sp>
      <p:sp>
        <p:nvSpPr>
          <p:cNvPr id="108" name="Shape 108"/>
          <p:cNvSpPr txBox="1">
            <a:spLocks noGrp="1"/>
          </p:cNvSpPr>
          <p:nvPr>
            <p:ph type="body" idx="1"/>
          </p:nvPr>
        </p:nvSpPr>
        <p:spPr>
          <a:xfrm>
            <a:off x="0" y="1144124"/>
            <a:ext cx="9144000" cy="3332400"/>
          </a:xfrm>
          <a:prstGeom prst="rect">
            <a:avLst/>
          </a:prstGeom>
        </p:spPr>
        <p:txBody>
          <a:bodyPr wrap="square" lIns="91425" tIns="91425" rIns="91425" bIns="91425" anchor="t" anchorCtr="0">
            <a:noAutofit/>
          </a:bodyPr>
          <a:lstStyle/>
          <a:p>
            <a:pPr marL="457200" lvl="0" indent="-336550" rtl="0">
              <a:spcBef>
                <a:spcPts val="0"/>
              </a:spcBef>
              <a:buSzPct val="100000"/>
              <a:buChar char="-"/>
            </a:pPr>
            <a:r>
              <a:rPr lang="en" sz="1700"/>
              <a:t>During the 2016-17 year 29 clubs reported their service hours for District one by the deadline. After numerous emails and messages we managed to get just above 40% We need to drastically improve this number for the coming year. </a:t>
            </a:r>
          </a:p>
          <a:p>
            <a:pPr marL="457200" lvl="0" indent="-336550" rtl="0">
              <a:spcBef>
                <a:spcPts val="0"/>
              </a:spcBef>
              <a:buSzPct val="100000"/>
              <a:buChar char="-"/>
            </a:pPr>
            <a:r>
              <a:rPr lang="en" sz="1700"/>
              <a:t>The reporting has gone back to just once a year and the deadline is June 15. It is online and it only asks for total service dollars and total service hours for the whole year.</a:t>
            </a:r>
          </a:p>
          <a:p>
            <a:pPr marL="457200" lvl="0" indent="-336550" rtl="0">
              <a:spcBef>
                <a:spcPts val="0"/>
              </a:spcBef>
              <a:buSzPct val="100000"/>
              <a:buChar char="-"/>
            </a:pPr>
            <a:r>
              <a:rPr lang="en" sz="1700"/>
              <a:t>Note that we will get you a current list of clubs in your zone who did not report this year so you can make sure you cover the process with them In your visits. do not call them out on it, just reinforce the district performance and the need to improve as a district going forward.</a:t>
            </a:r>
          </a:p>
          <a:p>
            <a:pPr marL="457200" lvl="0" indent="-336550">
              <a:spcBef>
                <a:spcPts val="0"/>
              </a:spcBef>
              <a:buSzPct val="100000"/>
              <a:buChar char="-"/>
            </a:pPr>
            <a:r>
              <a:rPr lang="en" sz="1700"/>
              <a:t>Goal for the 2017-18 year is to have have district one increase our reporting percentage to 60%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0" y="458025"/>
            <a:ext cx="9144000" cy="6861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NATIONAL DAY OF KINDNESS</a:t>
            </a:r>
          </a:p>
        </p:txBody>
      </p:sp>
      <p:sp>
        <p:nvSpPr>
          <p:cNvPr id="114" name="Shape 114"/>
          <p:cNvSpPr txBox="1">
            <a:spLocks noGrp="1"/>
          </p:cNvSpPr>
          <p:nvPr>
            <p:ph type="body" idx="1"/>
          </p:nvPr>
        </p:nvSpPr>
        <p:spPr>
          <a:xfrm>
            <a:off x="387900" y="1214100"/>
            <a:ext cx="8471700" cy="30297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600" dirty="0"/>
              <a:t>In 2017, District One had 34 clubs actively </a:t>
            </a:r>
            <a:br>
              <a:rPr lang="en" sz="1600" dirty="0"/>
            </a:br>
            <a:r>
              <a:rPr lang="en" sz="1600" dirty="0"/>
              <a:t>participating in this event.</a:t>
            </a:r>
          </a:p>
          <a:p>
            <a:pPr marL="457200" lvl="0" indent="-342900" rtl="0">
              <a:spcBef>
                <a:spcPts val="0"/>
              </a:spcBef>
              <a:buSzPct val="100000"/>
              <a:buChar char="-"/>
            </a:pPr>
            <a:r>
              <a:rPr lang="en" sz="1600" dirty="0"/>
              <a:t>SAVE THE DATE! Fifth annual National Day of KINdness will be on February ?, 2018.</a:t>
            </a:r>
          </a:p>
          <a:p>
            <a:pPr marL="457200" lvl="0" indent="-342900" rtl="0">
              <a:spcBef>
                <a:spcPts val="0"/>
              </a:spcBef>
              <a:buSzPct val="100000"/>
              <a:buChar char="-"/>
            </a:pPr>
            <a:r>
              <a:rPr lang="en" sz="1600" dirty="0"/>
              <a:t>We can provide you with ideas for events for all budgets and also direct you to get some awesome swag to use!</a:t>
            </a:r>
          </a:p>
          <a:p>
            <a:pPr marL="457200" lvl="0" indent="-342900">
              <a:spcBef>
                <a:spcPts val="0"/>
              </a:spcBef>
              <a:buSzPct val="100000"/>
              <a:buChar char="-"/>
            </a:pPr>
            <a:r>
              <a:rPr lang="en" sz="1600" dirty="0"/>
              <a:t>Goal for 2018 is to have 50 clubs participate in </a:t>
            </a:r>
            <a:br>
              <a:rPr lang="en" sz="1600" dirty="0"/>
            </a:br>
            <a:r>
              <a:rPr lang="en" sz="1600" dirty="0"/>
              <a:t>National Day of KINdness – that’s just over 1 club </a:t>
            </a:r>
            <a:br>
              <a:rPr lang="en" sz="1600" dirty="0"/>
            </a:br>
            <a:r>
              <a:rPr lang="en" sz="1600" dirty="0"/>
              <a:t>per zone!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900" y="534325"/>
            <a:ext cx="9094200" cy="1031700"/>
          </a:xfrm>
          <a:prstGeom prst="rect">
            <a:avLst/>
          </a:prstGeom>
        </p:spPr>
        <p:txBody>
          <a:bodyPr wrap="square" lIns="91425" tIns="91425" rIns="91425" bIns="91425" anchor="b" anchorCtr="0">
            <a:noAutofit/>
          </a:bodyPr>
          <a:lstStyle/>
          <a:p>
            <a:pPr lvl="0" algn="ctr">
              <a:spcBef>
                <a:spcPts val="0"/>
              </a:spcBef>
              <a:buNone/>
            </a:pPr>
            <a:r>
              <a:rPr lang="en"/>
              <a:t>DISTRICT ONE</a:t>
            </a:r>
          </a:p>
          <a:p>
            <a:pPr lvl="0" algn="ctr">
              <a:spcBef>
                <a:spcPts val="0"/>
              </a:spcBef>
              <a:buNone/>
            </a:pPr>
            <a:r>
              <a:rPr lang="en">
                <a:solidFill>
                  <a:srgbClr val="37D11C"/>
                </a:solidFill>
              </a:rPr>
              <a:t>HAL ROGERS ENDOWMENT FUND / KIN CANADA BURSARIES</a:t>
            </a:r>
          </a:p>
        </p:txBody>
      </p:sp>
      <p:sp>
        <p:nvSpPr>
          <p:cNvPr id="120" name="Shape 120"/>
          <p:cNvSpPr txBox="1">
            <a:spLocks noGrp="1"/>
          </p:cNvSpPr>
          <p:nvPr>
            <p:ph type="body" idx="1"/>
          </p:nvPr>
        </p:nvSpPr>
        <p:spPr>
          <a:xfrm>
            <a:off x="311700" y="1566025"/>
            <a:ext cx="7918200" cy="3030000"/>
          </a:xfrm>
          <a:prstGeom prst="rect">
            <a:avLst/>
          </a:prstGeom>
        </p:spPr>
        <p:txBody>
          <a:bodyPr wrap="square" lIns="91425" tIns="91425" rIns="91425" bIns="91425" anchor="t" anchorCtr="0">
            <a:noAutofit/>
          </a:bodyPr>
          <a:lstStyle/>
          <a:p>
            <a:pPr marL="457200" lvl="0" indent="-342900" rtl="0">
              <a:spcBef>
                <a:spcPts val="0"/>
              </a:spcBef>
              <a:buSzPct val="100000"/>
              <a:buChar char="-"/>
            </a:pPr>
            <a:r>
              <a:rPr lang="en" sz="1600" dirty="0"/>
              <a:t>Year to date District One has donated $8,927.00                 </a:t>
            </a:r>
          </a:p>
          <a:p>
            <a:pPr marL="457200" lvl="0" indent="-342900" rtl="0">
              <a:spcBef>
                <a:spcPts val="0"/>
              </a:spcBef>
              <a:buSzPct val="100000"/>
              <a:buChar char="-"/>
            </a:pPr>
            <a:r>
              <a:rPr lang="en" sz="1600" dirty="0"/>
              <a:t>This year 23 applications were submitted, with 9 being successful in district 1.</a:t>
            </a:r>
          </a:p>
          <a:p>
            <a:pPr marL="457200" lvl="0" indent="-342900" rtl="0">
              <a:spcBef>
                <a:spcPts val="0"/>
              </a:spcBef>
              <a:buSzPct val="100000"/>
              <a:buChar char="-"/>
            </a:pPr>
            <a:r>
              <a:rPr lang="en" sz="1600" dirty="0"/>
              <a:t>By donating to this cause, we can help students fulfill their dreams of pursuing post-secondary education.</a:t>
            </a:r>
          </a:p>
          <a:p>
            <a:pPr marL="457200" lvl="0" indent="-342900">
              <a:spcBef>
                <a:spcPts val="0"/>
              </a:spcBef>
              <a:buSzPct val="100000"/>
              <a:buChar char="-"/>
            </a:pPr>
            <a:r>
              <a:rPr lang="en" sz="1600" dirty="0"/>
              <a:t>During your first visits to clubs, remind them of the Hal Rogers Endowment Fund / Kin Canada Bursaries and mention the idea of putting a line item in their budget to donate to this cause… together we can continue helping students.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1073</Words>
  <Application>Microsoft Office PowerPoint</Application>
  <PresentationFormat>On-screen Show (16:9)</PresentationFormat>
  <Paragraphs>91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vt:lpstr>
      <vt:lpstr>Roboto Slab</vt:lpstr>
      <vt:lpstr>Marina</vt:lpstr>
      <vt:lpstr>PowerPoint Presentation</vt:lpstr>
      <vt:lpstr>CYSTIC FIBROSIS/SERVICE DIRECTORS          Tim Natyshak &amp; Bea Crowley</vt:lpstr>
      <vt:lpstr>CYSTIC FIBROSIS/SERVICE DIRECTORS          Tim Natyshak &amp; Bea Crowley </vt:lpstr>
      <vt:lpstr>DISTRICT ONE THEME FOR THE YEAR...</vt:lpstr>
      <vt:lpstr>CYSTIC FIBROSIS/SERVICE DIRECTORS          Tim Natyshak &amp; Bea Crowley</vt:lpstr>
      <vt:lpstr>CYSTIC FIBROSIS / SERVICE  DG’S / ZONE REPS  </vt:lpstr>
      <vt:lpstr>DISTRICT ONE SERVICE REPORTING</vt:lpstr>
      <vt:lpstr>DISTRICT ONE NATIONAL DAY OF KINDNESS</vt:lpstr>
      <vt:lpstr>DISTRICT ONE HAL ROGERS ENDOWMENT FUND / KIN CANADA BURSARIES</vt:lpstr>
      <vt:lpstr>DISTRICT ONE DISASTER RELIEF FUND</vt:lpstr>
      <vt:lpstr>DISTRICT ONE ORGAN DONATION AWARENESS</vt:lpstr>
      <vt:lpstr>DISTRICT ONE CANADIAN BLOOD SERVICES</vt:lpstr>
      <vt:lpstr>DISTRICT ONE KIN CANADA FOUNDATION, 49TH PARALLEL NORTH FUND</vt:lpstr>
      <vt:lpstr>DISTRICT ONE CYSTIC FIBROSIS</vt:lpstr>
      <vt:lpstr>PowerPoint Presentation</vt:lpstr>
      <vt:lpstr>PowerPoint Presentation</vt:lpstr>
      <vt:lpstr>PowerPoint Presentation</vt:lpstr>
      <vt:lpstr>DISTRICT ONE  ANNUAL CYSTIC FIBROSIS TRIP  </vt:lpstr>
      <vt:lpstr>DISTRICT ONE  ANNUAL CYSTIC FIBROSIS TRIP  </vt:lpstr>
      <vt:lpstr>PowerPoint Presentation</vt:lpstr>
      <vt:lpstr>DISTRICT ONE  HOW TO FIND US…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MMcKean</cp:lastModifiedBy>
  <cp:revision>4</cp:revision>
  <dcterms:modified xsi:type="dcterms:W3CDTF">2017-09-30T16:07:30Z</dcterms:modified>
</cp:coreProperties>
</file>